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353" r:id="rId2"/>
    <p:sldId id="435" r:id="rId3"/>
    <p:sldId id="419" r:id="rId4"/>
    <p:sldId id="420" r:id="rId5"/>
    <p:sldId id="421" r:id="rId6"/>
    <p:sldId id="422" r:id="rId7"/>
    <p:sldId id="423" r:id="rId8"/>
    <p:sldId id="424" r:id="rId9"/>
    <p:sldId id="425" r:id="rId10"/>
    <p:sldId id="368" r:id="rId11"/>
    <p:sldId id="399" r:id="rId12"/>
    <p:sldId id="427" r:id="rId13"/>
    <p:sldId id="428" r:id="rId14"/>
    <p:sldId id="429" r:id="rId15"/>
    <p:sldId id="403" r:id="rId16"/>
    <p:sldId id="431" r:id="rId17"/>
    <p:sldId id="430" r:id="rId18"/>
    <p:sldId id="432" r:id="rId19"/>
    <p:sldId id="418" r:id="rId20"/>
    <p:sldId id="433" r:id="rId21"/>
    <p:sldId id="434" r:id="rId22"/>
    <p:sldId id="324"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0C0D399D-043C-4FC8-99E9-F38AC9366E8E}">
          <p14:sldIdLst>
            <p14:sldId id="353"/>
            <p14:sldId id="435"/>
            <p14:sldId id="419"/>
            <p14:sldId id="420"/>
            <p14:sldId id="421"/>
            <p14:sldId id="422"/>
            <p14:sldId id="423"/>
            <p14:sldId id="424"/>
            <p14:sldId id="425"/>
          </p14:sldIdLst>
        </p14:section>
        <p14:section name="Başlıksız Bölüm" id="{AFAE7407-1453-4EC6-A739-480DD0400EC1}">
          <p14:sldIdLst>
            <p14:sldId id="368"/>
            <p14:sldId id="399"/>
            <p14:sldId id="427"/>
            <p14:sldId id="428"/>
            <p14:sldId id="429"/>
            <p14:sldId id="403"/>
            <p14:sldId id="431"/>
            <p14:sldId id="430"/>
            <p14:sldId id="432"/>
            <p14:sldId id="418"/>
            <p14:sldId id="433"/>
            <p14:sldId id="434"/>
            <p14:sldId id="324"/>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1DCE9"/>
    <a:srgbClr val="AF3F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339" autoAdjust="0"/>
    <p:restoredTop sz="85267" autoAdjust="0"/>
  </p:normalViewPr>
  <p:slideViewPr>
    <p:cSldViewPr snapToGrid="0">
      <p:cViewPr varScale="1">
        <p:scale>
          <a:sx n="70" d="100"/>
          <a:sy n="70" d="100"/>
        </p:scale>
        <p:origin x="1013" y="53"/>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a:extLst>
              <a:ext uri="{FF2B5EF4-FFF2-40B4-BE49-F238E27FC236}">
                <a16:creationId xmlns:a16="http://schemas.microsoft.com/office/drawing/2014/main" id="{14D908AD-9C28-43FB-A082-2B99B824965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a:extLst>
              <a:ext uri="{FF2B5EF4-FFF2-40B4-BE49-F238E27FC236}">
                <a16:creationId xmlns:a16="http://schemas.microsoft.com/office/drawing/2014/main" id="{72EACC1D-9182-499A-99C2-827248767CE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358C5A-DA93-43B5-A185-772DB0CFA50A}" type="datetimeFigureOut">
              <a:rPr lang="tr-TR" smtClean="0"/>
              <a:t>21.12.2023</a:t>
            </a:fld>
            <a:endParaRPr lang="tr-TR"/>
          </a:p>
        </p:txBody>
      </p:sp>
      <p:sp>
        <p:nvSpPr>
          <p:cNvPr id="4" name="Alt Bilgi Yer Tutucusu 3">
            <a:extLst>
              <a:ext uri="{FF2B5EF4-FFF2-40B4-BE49-F238E27FC236}">
                <a16:creationId xmlns:a16="http://schemas.microsoft.com/office/drawing/2014/main" id="{945845A4-304E-4C2A-9FF0-8708D4E7347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tr-TR"/>
              <a:t>Filiz ERCAN</a:t>
            </a:r>
          </a:p>
        </p:txBody>
      </p:sp>
      <p:sp>
        <p:nvSpPr>
          <p:cNvPr id="5" name="Slayt Numarası Yer Tutucusu 4">
            <a:extLst>
              <a:ext uri="{FF2B5EF4-FFF2-40B4-BE49-F238E27FC236}">
                <a16:creationId xmlns:a16="http://schemas.microsoft.com/office/drawing/2014/main" id="{181E4754-8024-46CE-BEDA-686870C693C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4E53DD9-D769-4419-AE20-9BDEE99A3CDA}" type="slidenum">
              <a:rPr lang="tr-TR" smtClean="0"/>
              <a:t>‹#›</a:t>
            </a:fld>
            <a:endParaRPr lang="tr-TR"/>
          </a:p>
        </p:txBody>
      </p:sp>
    </p:spTree>
    <p:extLst>
      <p:ext uri="{BB962C8B-B14F-4D97-AF65-F5344CB8AC3E}">
        <p14:creationId xmlns:p14="http://schemas.microsoft.com/office/powerpoint/2010/main" val="378141916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5AE162-F5F8-445F-9243-C8B08192BA29}" type="datetimeFigureOut">
              <a:rPr lang="tr-TR" smtClean="0"/>
              <a:t>21.12.2023</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tr-TR"/>
              <a:t>Filiz ERCAN</a:t>
            </a: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0D02D6-46D4-4056-8669-B01CCDD60150}" type="slidenum">
              <a:rPr lang="tr-TR" smtClean="0"/>
              <a:t>‹#›</a:t>
            </a:fld>
            <a:endParaRPr lang="tr-TR"/>
          </a:p>
        </p:txBody>
      </p:sp>
    </p:spTree>
    <p:extLst>
      <p:ext uri="{BB962C8B-B14F-4D97-AF65-F5344CB8AC3E}">
        <p14:creationId xmlns:p14="http://schemas.microsoft.com/office/powerpoint/2010/main" val="775012414"/>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dirty="0"/>
              <a:t>			</a:t>
            </a:r>
          </a:p>
        </p:txBody>
      </p:sp>
      <p:sp>
        <p:nvSpPr>
          <p:cNvPr id="4" name="Alt Bilgi Yer Tutucusu 3"/>
          <p:cNvSpPr>
            <a:spLocks noGrp="1"/>
          </p:cNvSpPr>
          <p:nvPr>
            <p:ph type="ftr" sz="quarter" idx="4"/>
          </p:nvPr>
        </p:nvSpPr>
        <p:spPr/>
        <p:txBody>
          <a:bodyPr/>
          <a:lstStyle/>
          <a:p>
            <a:r>
              <a:t>Filiz ERCAN</a:t>
            </a:r>
          </a:p>
        </p:txBody>
      </p:sp>
      <p:sp>
        <p:nvSpPr>
          <p:cNvPr id="5" name="Slayt Numarası Yer Tutucusu 4"/>
          <p:cNvSpPr>
            <a:spLocks noGrp="1"/>
          </p:cNvSpPr>
          <p:nvPr>
            <p:ph type="sldNum" sz="quarter" idx="5"/>
          </p:nvPr>
        </p:nvSpPr>
        <p:spPr/>
        <p:txBody>
          <a:bodyPr/>
          <a:lstStyle/>
          <a:p>
            <a:fld id="{A80D02D6-46D4-4056-8669-B01CCDD60150}" type="slidenum">
              <a:rPr lang="tr-TR" smtClean="0"/>
              <a:t>10</a:t>
            </a:fld>
            <a:endParaRPr lang="tr-TR"/>
          </a:p>
        </p:txBody>
      </p:sp>
    </p:spTree>
    <p:extLst>
      <p:ext uri="{BB962C8B-B14F-4D97-AF65-F5344CB8AC3E}">
        <p14:creationId xmlns:p14="http://schemas.microsoft.com/office/powerpoint/2010/main" val="12590041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dirty="0"/>
              <a:t>			</a:t>
            </a:r>
          </a:p>
        </p:txBody>
      </p:sp>
      <p:sp>
        <p:nvSpPr>
          <p:cNvPr id="4" name="Alt Bilgi Yer Tutucusu 3"/>
          <p:cNvSpPr>
            <a:spLocks noGrp="1"/>
          </p:cNvSpPr>
          <p:nvPr>
            <p:ph type="ftr" sz="quarter" idx="4"/>
          </p:nvPr>
        </p:nvSpPr>
        <p:spPr/>
        <p:txBody>
          <a:bodyPr/>
          <a:lstStyle/>
          <a:p>
            <a:r>
              <a:t>Filiz ERCAN</a:t>
            </a:r>
          </a:p>
        </p:txBody>
      </p:sp>
      <p:sp>
        <p:nvSpPr>
          <p:cNvPr id="5" name="Slayt Numarası Yer Tutucusu 4"/>
          <p:cNvSpPr>
            <a:spLocks noGrp="1"/>
          </p:cNvSpPr>
          <p:nvPr>
            <p:ph type="sldNum" sz="quarter" idx="5"/>
          </p:nvPr>
        </p:nvSpPr>
        <p:spPr/>
        <p:txBody>
          <a:bodyPr/>
          <a:lstStyle/>
          <a:p>
            <a:fld id="{A80D02D6-46D4-4056-8669-B01CCDD60150}" type="slidenum">
              <a:rPr lang="tr-TR" smtClean="0"/>
              <a:t>11</a:t>
            </a:fld>
            <a:endParaRPr lang="tr-TR"/>
          </a:p>
        </p:txBody>
      </p:sp>
    </p:spTree>
    <p:extLst>
      <p:ext uri="{BB962C8B-B14F-4D97-AF65-F5344CB8AC3E}">
        <p14:creationId xmlns:p14="http://schemas.microsoft.com/office/powerpoint/2010/main" val="32418859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dirty="0"/>
              <a:t>			</a:t>
            </a:r>
          </a:p>
        </p:txBody>
      </p:sp>
      <p:sp>
        <p:nvSpPr>
          <p:cNvPr id="4" name="Alt Bilgi Yer Tutucusu 3"/>
          <p:cNvSpPr>
            <a:spLocks noGrp="1"/>
          </p:cNvSpPr>
          <p:nvPr>
            <p:ph type="ftr" sz="quarter" idx="4"/>
          </p:nvPr>
        </p:nvSpPr>
        <p:spPr/>
        <p:txBody>
          <a:bodyPr/>
          <a:lstStyle/>
          <a:p>
            <a:r>
              <a:t>Filiz ERCAN</a:t>
            </a:r>
          </a:p>
        </p:txBody>
      </p:sp>
      <p:sp>
        <p:nvSpPr>
          <p:cNvPr id="5" name="Slayt Numarası Yer Tutucusu 4"/>
          <p:cNvSpPr>
            <a:spLocks noGrp="1"/>
          </p:cNvSpPr>
          <p:nvPr>
            <p:ph type="sldNum" sz="quarter" idx="5"/>
          </p:nvPr>
        </p:nvSpPr>
        <p:spPr/>
        <p:txBody>
          <a:bodyPr/>
          <a:lstStyle/>
          <a:p>
            <a:fld id="{A80D02D6-46D4-4056-8669-B01CCDD60150}" type="slidenum">
              <a:rPr lang="tr-TR" smtClean="0"/>
              <a:t>12</a:t>
            </a:fld>
            <a:endParaRPr lang="tr-TR"/>
          </a:p>
        </p:txBody>
      </p:sp>
    </p:spTree>
    <p:extLst>
      <p:ext uri="{BB962C8B-B14F-4D97-AF65-F5344CB8AC3E}">
        <p14:creationId xmlns:p14="http://schemas.microsoft.com/office/powerpoint/2010/main" val="30947876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dirty="0"/>
              <a:t>			</a:t>
            </a:r>
          </a:p>
        </p:txBody>
      </p:sp>
      <p:sp>
        <p:nvSpPr>
          <p:cNvPr id="4" name="Alt Bilgi Yer Tutucusu 3"/>
          <p:cNvSpPr>
            <a:spLocks noGrp="1"/>
          </p:cNvSpPr>
          <p:nvPr>
            <p:ph type="ftr" sz="quarter" idx="4"/>
          </p:nvPr>
        </p:nvSpPr>
        <p:spPr/>
        <p:txBody>
          <a:bodyPr/>
          <a:lstStyle/>
          <a:p>
            <a:r>
              <a:t>Filiz ERCAN</a:t>
            </a:r>
          </a:p>
        </p:txBody>
      </p:sp>
      <p:sp>
        <p:nvSpPr>
          <p:cNvPr id="5" name="Slayt Numarası Yer Tutucusu 4"/>
          <p:cNvSpPr>
            <a:spLocks noGrp="1"/>
          </p:cNvSpPr>
          <p:nvPr>
            <p:ph type="sldNum" sz="quarter" idx="5"/>
          </p:nvPr>
        </p:nvSpPr>
        <p:spPr/>
        <p:txBody>
          <a:bodyPr/>
          <a:lstStyle/>
          <a:p>
            <a:fld id="{A80D02D6-46D4-4056-8669-B01CCDD60150}" type="slidenum">
              <a:rPr lang="tr-TR" smtClean="0"/>
              <a:t>13</a:t>
            </a:fld>
            <a:endParaRPr lang="tr-TR"/>
          </a:p>
        </p:txBody>
      </p:sp>
    </p:spTree>
    <p:extLst>
      <p:ext uri="{BB962C8B-B14F-4D97-AF65-F5344CB8AC3E}">
        <p14:creationId xmlns:p14="http://schemas.microsoft.com/office/powerpoint/2010/main" val="35826431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dirty="0"/>
              <a:t>			</a:t>
            </a:r>
          </a:p>
        </p:txBody>
      </p:sp>
      <p:sp>
        <p:nvSpPr>
          <p:cNvPr id="4" name="Alt Bilgi Yer Tutucusu 3"/>
          <p:cNvSpPr>
            <a:spLocks noGrp="1"/>
          </p:cNvSpPr>
          <p:nvPr>
            <p:ph type="ftr" sz="quarter" idx="4"/>
          </p:nvPr>
        </p:nvSpPr>
        <p:spPr/>
        <p:txBody>
          <a:bodyPr/>
          <a:lstStyle/>
          <a:p>
            <a:r>
              <a:t>Filiz ERCAN</a:t>
            </a:r>
          </a:p>
        </p:txBody>
      </p:sp>
      <p:sp>
        <p:nvSpPr>
          <p:cNvPr id="5" name="Slayt Numarası Yer Tutucusu 4"/>
          <p:cNvSpPr>
            <a:spLocks noGrp="1"/>
          </p:cNvSpPr>
          <p:nvPr>
            <p:ph type="sldNum" sz="quarter" idx="5"/>
          </p:nvPr>
        </p:nvSpPr>
        <p:spPr/>
        <p:txBody>
          <a:bodyPr/>
          <a:lstStyle/>
          <a:p>
            <a:fld id="{A80D02D6-46D4-4056-8669-B01CCDD60150}" type="slidenum">
              <a:rPr lang="tr-TR" smtClean="0"/>
              <a:t>14</a:t>
            </a:fld>
            <a:endParaRPr lang="tr-TR"/>
          </a:p>
        </p:txBody>
      </p:sp>
    </p:spTree>
    <p:extLst>
      <p:ext uri="{BB962C8B-B14F-4D97-AF65-F5344CB8AC3E}">
        <p14:creationId xmlns:p14="http://schemas.microsoft.com/office/powerpoint/2010/main" val="13081821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Footer Placeholder 3"/>
          <p:cNvSpPr>
            <a:spLocks noGrp="1"/>
          </p:cNvSpPr>
          <p:nvPr>
            <p:ph type="ftr" sz="quarter" idx="4"/>
          </p:nvPr>
        </p:nvSpPr>
        <p:spPr/>
        <p:txBody>
          <a:bodyPr/>
          <a:lstStyle/>
          <a:p>
            <a:r>
              <a:rPr lang="tr-TR"/>
              <a:t>Filiz ERCAN</a:t>
            </a:r>
          </a:p>
        </p:txBody>
      </p:sp>
      <p:sp>
        <p:nvSpPr>
          <p:cNvPr id="5" name="Slide Number Placeholder 4"/>
          <p:cNvSpPr>
            <a:spLocks noGrp="1"/>
          </p:cNvSpPr>
          <p:nvPr>
            <p:ph type="sldNum" sz="quarter" idx="5"/>
          </p:nvPr>
        </p:nvSpPr>
        <p:spPr/>
        <p:txBody>
          <a:bodyPr/>
          <a:lstStyle/>
          <a:p>
            <a:fld id="{A80D02D6-46D4-4056-8669-B01CCDD60150}" type="slidenum">
              <a:rPr lang="tr-TR" smtClean="0"/>
              <a:t>19</a:t>
            </a:fld>
            <a:endParaRPr lang="tr-TR"/>
          </a:p>
        </p:txBody>
      </p:sp>
    </p:spTree>
    <p:extLst>
      <p:ext uri="{BB962C8B-B14F-4D97-AF65-F5344CB8AC3E}">
        <p14:creationId xmlns:p14="http://schemas.microsoft.com/office/powerpoint/2010/main" val="37384329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Footer Placeholder 3"/>
          <p:cNvSpPr>
            <a:spLocks noGrp="1"/>
          </p:cNvSpPr>
          <p:nvPr>
            <p:ph type="ftr" sz="quarter" idx="4"/>
          </p:nvPr>
        </p:nvSpPr>
        <p:spPr/>
        <p:txBody>
          <a:bodyPr/>
          <a:lstStyle/>
          <a:p>
            <a:r>
              <a:rPr lang="tr-TR"/>
              <a:t>Filiz ERCAN</a:t>
            </a:r>
          </a:p>
        </p:txBody>
      </p:sp>
      <p:sp>
        <p:nvSpPr>
          <p:cNvPr id="5" name="Slide Number Placeholder 4"/>
          <p:cNvSpPr>
            <a:spLocks noGrp="1"/>
          </p:cNvSpPr>
          <p:nvPr>
            <p:ph type="sldNum" sz="quarter" idx="5"/>
          </p:nvPr>
        </p:nvSpPr>
        <p:spPr/>
        <p:txBody>
          <a:bodyPr/>
          <a:lstStyle/>
          <a:p>
            <a:fld id="{A80D02D6-46D4-4056-8669-B01CCDD60150}" type="slidenum">
              <a:rPr lang="tr-TR" smtClean="0"/>
              <a:t>20</a:t>
            </a:fld>
            <a:endParaRPr lang="tr-TR"/>
          </a:p>
        </p:txBody>
      </p:sp>
    </p:spTree>
    <p:extLst>
      <p:ext uri="{BB962C8B-B14F-4D97-AF65-F5344CB8AC3E}">
        <p14:creationId xmlns:p14="http://schemas.microsoft.com/office/powerpoint/2010/main" val="5195573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solidFill>
                <a:schemeClr val="tx2"/>
              </a:solidFill>
              <a:cs typeface="Arial" panose="020B0604020202020204" pitchFamily="34" charset="0"/>
            </a:endParaRPr>
          </a:p>
        </p:txBody>
      </p:sp>
      <p:sp>
        <p:nvSpPr>
          <p:cNvPr id="4" name="Slayt Numarası Yer Tutucusu 3"/>
          <p:cNvSpPr>
            <a:spLocks noGrp="1"/>
          </p:cNvSpPr>
          <p:nvPr>
            <p:ph type="sldNum" sz="quarter" idx="5"/>
          </p:nvPr>
        </p:nvSpPr>
        <p:spPr/>
        <p:txBody>
          <a:bodyPr/>
          <a:lstStyle/>
          <a:p>
            <a:fld id="{A80D02D6-46D4-4056-8669-B01CCDD60150}" type="slidenum">
              <a:rPr lang="tr-TR" smtClean="0"/>
              <a:t>22</a:t>
            </a:fld>
            <a:endParaRPr lang="tr-TR"/>
          </a:p>
        </p:txBody>
      </p:sp>
      <p:sp>
        <p:nvSpPr>
          <p:cNvPr id="5" name="Alt Bilgi Yer Tutucusu 4">
            <a:extLst>
              <a:ext uri="{FF2B5EF4-FFF2-40B4-BE49-F238E27FC236}">
                <a16:creationId xmlns:a16="http://schemas.microsoft.com/office/drawing/2014/main" id="{73BDA742-5AC2-40E9-BF23-55B61BEB0037}"/>
              </a:ext>
            </a:extLst>
          </p:cNvPr>
          <p:cNvSpPr>
            <a:spLocks noGrp="1"/>
          </p:cNvSpPr>
          <p:nvPr>
            <p:ph type="ftr" sz="quarter" idx="4"/>
          </p:nvPr>
        </p:nvSpPr>
        <p:spPr/>
        <p:txBody>
          <a:bodyPr/>
          <a:lstStyle/>
          <a:p>
            <a:r>
              <a:t>Filiz ERCAN</a:t>
            </a:r>
          </a:p>
        </p:txBody>
      </p:sp>
    </p:spTree>
    <p:extLst>
      <p:ext uri="{BB962C8B-B14F-4D97-AF65-F5344CB8AC3E}">
        <p14:creationId xmlns:p14="http://schemas.microsoft.com/office/powerpoint/2010/main" val="1906813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1EBFCED-2EE2-4696-B723-661AE647D71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A31CB70-2405-4DE3-B556-D8F0F6E29E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E29735B-5FAA-4B13-BB4A-C7281504335B}"/>
              </a:ext>
            </a:extLst>
          </p:cNvPr>
          <p:cNvSpPr>
            <a:spLocks noGrp="1"/>
          </p:cNvSpPr>
          <p:nvPr>
            <p:ph type="dt" sz="half" idx="10"/>
          </p:nvPr>
        </p:nvSpPr>
        <p:spPr/>
        <p:txBody>
          <a:bodyPr/>
          <a:lstStyle/>
          <a:p>
            <a:fld id="{EA4E37F7-079F-4CCA-B51F-417863AFCB0C}" type="datetimeFigureOut">
              <a:rPr lang="tr-TR" smtClean="0"/>
              <a:t>21.12.2023</a:t>
            </a:fld>
            <a:endParaRPr lang="tr-TR"/>
          </a:p>
        </p:txBody>
      </p:sp>
      <p:sp>
        <p:nvSpPr>
          <p:cNvPr id="5" name="Alt Bilgi Yer Tutucusu 4">
            <a:extLst>
              <a:ext uri="{FF2B5EF4-FFF2-40B4-BE49-F238E27FC236}">
                <a16:creationId xmlns:a16="http://schemas.microsoft.com/office/drawing/2014/main" id="{8ADA895A-491D-4294-ACE7-B501B8D080F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560B5D7-55AB-49DA-8C69-71A840D86FDC}"/>
              </a:ext>
            </a:extLst>
          </p:cNvPr>
          <p:cNvSpPr>
            <a:spLocks noGrp="1"/>
          </p:cNvSpPr>
          <p:nvPr>
            <p:ph type="sldNum" sz="quarter" idx="12"/>
          </p:nvPr>
        </p:nvSpPr>
        <p:spPr/>
        <p:txBody>
          <a:bodyPr/>
          <a:lstStyle/>
          <a:p>
            <a:fld id="{F5FE8669-114B-4EF8-A580-A677E886B398}" type="slidenum">
              <a:rPr lang="tr-TR" smtClean="0"/>
              <a:t>‹#›</a:t>
            </a:fld>
            <a:endParaRPr lang="tr-TR"/>
          </a:p>
        </p:txBody>
      </p:sp>
    </p:spTree>
    <p:extLst>
      <p:ext uri="{BB962C8B-B14F-4D97-AF65-F5344CB8AC3E}">
        <p14:creationId xmlns:p14="http://schemas.microsoft.com/office/powerpoint/2010/main" val="3844865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E956E20-3640-4775-8CD5-BC4DCF193B18}"/>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197A4A31-6328-46D2-999B-4D0A227462A4}"/>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2CADB72-B898-42DB-867A-5C99F61D9BF6}"/>
              </a:ext>
            </a:extLst>
          </p:cNvPr>
          <p:cNvSpPr>
            <a:spLocks noGrp="1"/>
          </p:cNvSpPr>
          <p:nvPr>
            <p:ph type="dt" sz="half" idx="10"/>
          </p:nvPr>
        </p:nvSpPr>
        <p:spPr/>
        <p:txBody>
          <a:bodyPr/>
          <a:lstStyle/>
          <a:p>
            <a:fld id="{EA4E37F7-079F-4CCA-B51F-417863AFCB0C}" type="datetimeFigureOut">
              <a:rPr lang="tr-TR" smtClean="0"/>
              <a:t>21.12.2023</a:t>
            </a:fld>
            <a:endParaRPr lang="tr-TR"/>
          </a:p>
        </p:txBody>
      </p:sp>
      <p:sp>
        <p:nvSpPr>
          <p:cNvPr id="5" name="Alt Bilgi Yer Tutucusu 4">
            <a:extLst>
              <a:ext uri="{FF2B5EF4-FFF2-40B4-BE49-F238E27FC236}">
                <a16:creationId xmlns:a16="http://schemas.microsoft.com/office/drawing/2014/main" id="{844DCC6C-FCF3-4033-AB1F-554B40B23F4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AE4D6A1-A461-4B74-9B14-B4DF1FE205D6}"/>
              </a:ext>
            </a:extLst>
          </p:cNvPr>
          <p:cNvSpPr>
            <a:spLocks noGrp="1"/>
          </p:cNvSpPr>
          <p:nvPr>
            <p:ph type="sldNum" sz="quarter" idx="12"/>
          </p:nvPr>
        </p:nvSpPr>
        <p:spPr/>
        <p:txBody>
          <a:bodyPr/>
          <a:lstStyle/>
          <a:p>
            <a:fld id="{F5FE8669-114B-4EF8-A580-A677E886B398}" type="slidenum">
              <a:rPr lang="tr-TR" smtClean="0"/>
              <a:t>‹#›</a:t>
            </a:fld>
            <a:endParaRPr lang="tr-TR"/>
          </a:p>
        </p:txBody>
      </p:sp>
    </p:spTree>
    <p:extLst>
      <p:ext uri="{BB962C8B-B14F-4D97-AF65-F5344CB8AC3E}">
        <p14:creationId xmlns:p14="http://schemas.microsoft.com/office/powerpoint/2010/main" val="2498935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4AC94AB7-B682-45CC-883E-AF52A17B103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5EC1762-7D05-4D57-A929-F4CB4E35C8C9}"/>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E486EC7-CFAB-47CF-B7B7-473D235B0693}"/>
              </a:ext>
            </a:extLst>
          </p:cNvPr>
          <p:cNvSpPr>
            <a:spLocks noGrp="1"/>
          </p:cNvSpPr>
          <p:nvPr>
            <p:ph type="dt" sz="half" idx="10"/>
          </p:nvPr>
        </p:nvSpPr>
        <p:spPr/>
        <p:txBody>
          <a:bodyPr/>
          <a:lstStyle/>
          <a:p>
            <a:fld id="{EA4E37F7-079F-4CCA-B51F-417863AFCB0C}" type="datetimeFigureOut">
              <a:rPr lang="tr-TR" smtClean="0"/>
              <a:t>21.12.2023</a:t>
            </a:fld>
            <a:endParaRPr lang="tr-TR"/>
          </a:p>
        </p:txBody>
      </p:sp>
      <p:sp>
        <p:nvSpPr>
          <p:cNvPr id="5" name="Alt Bilgi Yer Tutucusu 4">
            <a:extLst>
              <a:ext uri="{FF2B5EF4-FFF2-40B4-BE49-F238E27FC236}">
                <a16:creationId xmlns:a16="http://schemas.microsoft.com/office/drawing/2014/main" id="{7B99D1E6-4C98-48BF-B261-D20E816B1E0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FB5D397-C096-42B3-96E1-E43C4CD202ED}"/>
              </a:ext>
            </a:extLst>
          </p:cNvPr>
          <p:cNvSpPr>
            <a:spLocks noGrp="1"/>
          </p:cNvSpPr>
          <p:nvPr>
            <p:ph type="sldNum" sz="quarter" idx="12"/>
          </p:nvPr>
        </p:nvSpPr>
        <p:spPr/>
        <p:txBody>
          <a:bodyPr/>
          <a:lstStyle/>
          <a:p>
            <a:fld id="{F5FE8669-114B-4EF8-A580-A677E886B398}" type="slidenum">
              <a:rPr lang="tr-TR" smtClean="0"/>
              <a:t>‹#›</a:t>
            </a:fld>
            <a:endParaRPr lang="tr-TR"/>
          </a:p>
        </p:txBody>
      </p:sp>
    </p:spTree>
    <p:extLst>
      <p:ext uri="{BB962C8B-B14F-4D97-AF65-F5344CB8AC3E}">
        <p14:creationId xmlns:p14="http://schemas.microsoft.com/office/powerpoint/2010/main" val="3583113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D970F0C-9838-4957-8160-5EE6BB615D3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E420541-A529-45F6-A112-F5B1B44710B2}"/>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37A5701-08D6-48E9-9366-51304C701E6F}"/>
              </a:ext>
            </a:extLst>
          </p:cNvPr>
          <p:cNvSpPr>
            <a:spLocks noGrp="1"/>
          </p:cNvSpPr>
          <p:nvPr>
            <p:ph type="dt" sz="half" idx="10"/>
          </p:nvPr>
        </p:nvSpPr>
        <p:spPr/>
        <p:txBody>
          <a:bodyPr/>
          <a:lstStyle/>
          <a:p>
            <a:fld id="{EA4E37F7-079F-4CCA-B51F-417863AFCB0C}" type="datetimeFigureOut">
              <a:rPr lang="tr-TR" smtClean="0"/>
              <a:t>21.12.2023</a:t>
            </a:fld>
            <a:endParaRPr lang="tr-TR"/>
          </a:p>
        </p:txBody>
      </p:sp>
      <p:sp>
        <p:nvSpPr>
          <p:cNvPr id="5" name="Alt Bilgi Yer Tutucusu 4">
            <a:extLst>
              <a:ext uri="{FF2B5EF4-FFF2-40B4-BE49-F238E27FC236}">
                <a16:creationId xmlns:a16="http://schemas.microsoft.com/office/drawing/2014/main" id="{397CAAAF-6AE6-4709-A3F9-21E5DC78917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7D3FD92-E35E-421B-A67E-3E33959F55EB}"/>
              </a:ext>
            </a:extLst>
          </p:cNvPr>
          <p:cNvSpPr>
            <a:spLocks noGrp="1"/>
          </p:cNvSpPr>
          <p:nvPr>
            <p:ph type="sldNum" sz="quarter" idx="12"/>
          </p:nvPr>
        </p:nvSpPr>
        <p:spPr/>
        <p:txBody>
          <a:bodyPr/>
          <a:lstStyle/>
          <a:p>
            <a:fld id="{F5FE8669-114B-4EF8-A580-A677E886B398}" type="slidenum">
              <a:rPr lang="tr-TR" smtClean="0"/>
              <a:t>‹#›</a:t>
            </a:fld>
            <a:endParaRPr lang="tr-TR"/>
          </a:p>
        </p:txBody>
      </p:sp>
    </p:spTree>
    <p:extLst>
      <p:ext uri="{BB962C8B-B14F-4D97-AF65-F5344CB8AC3E}">
        <p14:creationId xmlns:p14="http://schemas.microsoft.com/office/powerpoint/2010/main" val="1323124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74BD82-E290-4A7E-8422-9AB199E7BA11}"/>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7DF068C-D442-4A1F-B122-1CC268DB79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F2B678FE-15BD-4173-BEAB-45B4C8F8486B}"/>
              </a:ext>
            </a:extLst>
          </p:cNvPr>
          <p:cNvSpPr>
            <a:spLocks noGrp="1"/>
          </p:cNvSpPr>
          <p:nvPr>
            <p:ph type="dt" sz="half" idx="10"/>
          </p:nvPr>
        </p:nvSpPr>
        <p:spPr/>
        <p:txBody>
          <a:bodyPr/>
          <a:lstStyle/>
          <a:p>
            <a:fld id="{EA4E37F7-079F-4CCA-B51F-417863AFCB0C}" type="datetimeFigureOut">
              <a:rPr lang="tr-TR" smtClean="0"/>
              <a:t>21.12.2023</a:t>
            </a:fld>
            <a:endParaRPr lang="tr-TR"/>
          </a:p>
        </p:txBody>
      </p:sp>
      <p:sp>
        <p:nvSpPr>
          <p:cNvPr id="5" name="Alt Bilgi Yer Tutucusu 4">
            <a:extLst>
              <a:ext uri="{FF2B5EF4-FFF2-40B4-BE49-F238E27FC236}">
                <a16:creationId xmlns:a16="http://schemas.microsoft.com/office/drawing/2014/main" id="{C5850CC3-B301-43B5-9AAC-A2271B8EF2D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1536494-E76D-4304-9856-95DAC36E9FE5}"/>
              </a:ext>
            </a:extLst>
          </p:cNvPr>
          <p:cNvSpPr>
            <a:spLocks noGrp="1"/>
          </p:cNvSpPr>
          <p:nvPr>
            <p:ph type="sldNum" sz="quarter" idx="12"/>
          </p:nvPr>
        </p:nvSpPr>
        <p:spPr/>
        <p:txBody>
          <a:bodyPr/>
          <a:lstStyle/>
          <a:p>
            <a:fld id="{F5FE8669-114B-4EF8-A580-A677E886B398}" type="slidenum">
              <a:rPr lang="tr-TR" smtClean="0"/>
              <a:t>‹#›</a:t>
            </a:fld>
            <a:endParaRPr lang="tr-TR"/>
          </a:p>
        </p:txBody>
      </p:sp>
    </p:spTree>
    <p:extLst>
      <p:ext uri="{BB962C8B-B14F-4D97-AF65-F5344CB8AC3E}">
        <p14:creationId xmlns:p14="http://schemas.microsoft.com/office/powerpoint/2010/main" val="115837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C958DC-C3CC-4B9C-8CDD-FF1F4912BA8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EDB957B-71FA-438F-BD00-1FE0461F6F3F}"/>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5BAF7CA0-9D83-461D-9FFB-CD45D3B9BA5C}"/>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B7E938EA-8767-4DF8-86CA-63CC3540FB35}"/>
              </a:ext>
            </a:extLst>
          </p:cNvPr>
          <p:cNvSpPr>
            <a:spLocks noGrp="1"/>
          </p:cNvSpPr>
          <p:nvPr>
            <p:ph type="dt" sz="half" idx="10"/>
          </p:nvPr>
        </p:nvSpPr>
        <p:spPr/>
        <p:txBody>
          <a:bodyPr/>
          <a:lstStyle/>
          <a:p>
            <a:fld id="{EA4E37F7-079F-4CCA-B51F-417863AFCB0C}" type="datetimeFigureOut">
              <a:rPr lang="tr-TR" smtClean="0"/>
              <a:t>21.12.2023</a:t>
            </a:fld>
            <a:endParaRPr lang="tr-TR"/>
          </a:p>
        </p:txBody>
      </p:sp>
      <p:sp>
        <p:nvSpPr>
          <p:cNvPr id="6" name="Alt Bilgi Yer Tutucusu 5">
            <a:extLst>
              <a:ext uri="{FF2B5EF4-FFF2-40B4-BE49-F238E27FC236}">
                <a16:creationId xmlns:a16="http://schemas.microsoft.com/office/drawing/2014/main" id="{8E0E6D99-EC7E-4141-8897-62BDDCADFB8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0391E36-581C-4CE6-8648-3DE81E34F7F4}"/>
              </a:ext>
            </a:extLst>
          </p:cNvPr>
          <p:cNvSpPr>
            <a:spLocks noGrp="1"/>
          </p:cNvSpPr>
          <p:nvPr>
            <p:ph type="sldNum" sz="quarter" idx="12"/>
          </p:nvPr>
        </p:nvSpPr>
        <p:spPr/>
        <p:txBody>
          <a:bodyPr/>
          <a:lstStyle/>
          <a:p>
            <a:fld id="{F5FE8669-114B-4EF8-A580-A677E886B398}" type="slidenum">
              <a:rPr lang="tr-TR" smtClean="0"/>
              <a:t>‹#›</a:t>
            </a:fld>
            <a:endParaRPr lang="tr-TR"/>
          </a:p>
        </p:txBody>
      </p:sp>
    </p:spTree>
    <p:extLst>
      <p:ext uri="{BB962C8B-B14F-4D97-AF65-F5344CB8AC3E}">
        <p14:creationId xmlns:p14="http://schemas.microsoft.com/office/powerpoint/2010/main" val="681421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936DEBA-8D67-429A-B3C2-73EC0EB5DD1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8E4DFBA-1BCA-41DE-A92D-F6B1A07D9EB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88D8DA2F-5F6F-414E-B4B3-84E7DA50A14B}"/>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11F2EFE-E381-4C13-8523-B7FEEB4959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95B9E91-CF55-42D6-B901-E915E02F9183}"/>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F0BAE1A2-9452-47D9-8F52-8F956EB844B4}"/>
              </a:ext>
            </a:extLst>
          </p:cNvPr>
          <p:cNvSpPr>
            <a:spLocks noGrp="1"/>
          </p:cNvSpPr>
          <p:nvPr>
            <p:ph type="dt" sz="half" idx="10"/>
          </p:nvPr>
        </p:nvSpPr>
        <p:spPr/>
        <p:txBody>
          <a:bodyPr/>
          <a:lstStyle/>
          <a:p>
            <a:fld id="{EA4E37F7-079F-4CCA-B51F-417863AFCB0C}" type="datetimeFigureOut">
              <a:rPr lang="tr-TR" smtClean="0"/>
              <a:t>21.12.2023</a:t>
            </a:fld>
            <a:endParaRPr lang="tr-TR"/>
          </a:p>
        </p:txBody>
      </p:sp>
      <p:sp>
        <p:nvSpPr>
          <p:cNvPr id="8" name="Alt Bilgi Yer Tutucusu 7">
            <a:extLst>
              <a:ext uri="{FF2B5EF4-FFF2-40B4-BE49-F238E27FC236}">
                <a16:creationId xmlns:a16="http://schemas.microsoft.com/office/drawing/2014/main" id="{A414EA06-5E43-4F7B-8C05-EFA1B45C8E66}"/>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72CCBAFF-6000-4BD3-953A-E602D19CC278}"/>
              </a:ext>
            </a:extLst>
          </p:cNvPr>
          <p:cNvSpPr>
            <a:spLocks noGrp="1"/>
          </p:cNvSpPr>
          <p:nvPr>
            <p:ph type="sldNum" sz="quarter" idx="12"/>
          </p:nvPr>
        </p:nvSpPr>
        <p:spPr/>
        <p:txBody>
          <a:bodyPr/>
          <a:lstStyle/>
          <a:p>
            <a:fld id="{F5FE8669-114B-4EF8-A580-A677E886B398}" type="slidenum">
              <a:rPr lang="tr-TR" smtClean="0"/>
              <a:t>‹#›</a:t>
            </a:fld>
            <a:endParaRPr lang="tr-TR"/>
          </a:p>
        </p:txBody>
      </p:sp>
    </p:spTree>
    <p:extLst>
      <p:ext uri="{BB962C8B-B14F-4D97-AF65-F5344CB8AC3E}">
        <p14:creationId xmlns:p14="http://schemas.microsoft.com/office/powerpoint/2010/main" val="715278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B1DFDA-001E-4B34-8BA1-23B6EFE80F7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FF73A99-6C48-4684-AC17-F539C3D59CF9}"/>
              </a:ext>
            </a:extLst>
          </p:cNvPr>
          <p:cNvSpPr>
            <a:spLocks noGrp="1"/>
          </p:cNvSpPr>
          <p:nvPr>
            <p:ph type="dt" sz="half" idx="10"/>
          </p:nvPr>
        </p:nvSpPr>
        <p:spPr/>
        <p:txBody>
          <a:bodyPr/>
          <a:lstStyle/>
          <a:p>
            <a:fld id="{EA4E37F7-079F-4CCA-B51F-417863AFCB0C}" type="datetimeFigureOut">
              <a:rPr lang="tr-TR" smtClean="0"/>
              <a:t>21.12.2023</a:t>
            </a:fld>
            <a:endParaRPr lang="tr-TR"/>
          </a:p>
        </p:txBody>
      </p:sp>
      <p:sp>
        <p:nvSpPr>
          <p:cNvPr id="4" name="Alt Bilgi Yer Tutucusu 3">
            <a:extLst>
              <a:ext uri="{FF2B5EF4-FFF2-40B4-BE49-F238E27FC236}">
                <a16:creationId xmlns:a16="http://schemas.microsoft.com/office/drawing/2014/main" id="{95BD4256-998F-4EC7-BB89-A42866F5E974}"/>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7BE2E2DD-1E1C-4949-9AAA-14E93DA6C43F}"/>
              </a:ext>
            </a:extLst>
          </p:cNvPr>
          <p:cNvSpPr>
            <a:spLocks noGrp="1"/>
          </p:cNvSpPr>
          <p:nvPr>
            <p:ph type="sldNum" sz="quarter" idx="12"/>
          </p:nvPr>
        </p:nvSpPr>
        <p:spPr/>
        <p:txBody>
          <a:bodyPr/>
          <a:lstStyle/>
          <a:p>
            <a:fld id="{F5FE8669-114B-4EF8-A580-A677E886B398}" type="slidenum">
              <a:rPr lang="tr-TR" smtClean="0"/>
              <a:t>‹#›</a:t>
            </a:fld>
            <a:endParaRPr lang="tr-TR"/>
          </a:p>
        </p:txBody>
      </p:sp>
    </p:spTree>
    <p:extLst>
      <p:ext uri="{BB962C8B-B14F-4D97-AF65-F5344CB8AC3E}">
        <p14:creationId xmlns:p14="http://schemas.microsoft.com/office/powerpoint/2010/main" val="3586403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D8AADEE0-3146-4B5D-818D-77884C6526E7}"/>
              </a:ext>
            </a:extLst>
          </p:cNvPr>
          <p:cNvSpPr>
            <a:spLocks noGrp="1"/>
          </p:cNvSpPr>
          <p:nvPr>
            <p:ph type="dt" sz="half" idx="10"/>
          </p:nvPr>
        </p:nvSpPr>
        <p:spPr/>
        <p:txBody>
          <a:bodyPr/>
          <a:lstStyle/>
          <a:p>
            <a:fld id="{EA4E37F7-079F-4CCA-B51F-417863AFCB0C}" type="datetimeFigureOut">
              <a:rPr lang="tr-TR" smtClean="0"/>
              <a:t>21.12.2023</a:t>
            </a:fld>
            <a:endParaRPr lang="tr-TR"/>
          </a:p>
        </p:txBody>
      </p:sp>
      <p:sp>
        <p:nvSpPr>
          <p:cNvPr id="3" name="Alt Bilgi Yer Tutucusu 2">
            <a:extLst>
              <a:ext uri="{FF2B5EF4-FFF2-40B4-BE49-F238E27FC236}">
                <a16:creationId xmlns:a16="http://schemas.microsoft.com/office/drawing/2014/main" id="{CB47D62F-BC73-496C-B849-38FC0211D2D3}"/>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47D67489-99B1-4297-BDE7-4BCC7FB3A772}"/>
              </a:ext>
            </a:extLst>
          </p:cNvPr>
          <p:cNvSpPr>
            <a:spLocks noGrp="1"/>
          </p:cNvSpPr>
          <p:nvPr>
            <p:ph type="sldNum" sz="quarter" idx="12"/>
          </p:nvPr>
        </p:nvSpPr>
        <p:spPr/>
        <p:txBody>
          <a:bodyPr/>
          <a:lstStyle/>
          <a:p>
            <a:fld id="{F5FE8669-114B-4EF8-A580-A677E886B398}" type="slidenum">
              <a:rPr lang="tr-TR" smtClean="0"/>
              <a:t>‹#›</a:t>
            </a:fld>
            <a:endParaRPr lang="tr-TR"/>
          </a:p>
        </p:txBody>
      </p:sp>
    </p:spTree>
    <p:extLst>
      <p:ext uri="{BB962C8B-B14F-4D97-AF65-F5344CB8AC3E}">
        <p14:creationId xmlns:p14="http://schemas.microsoft.com/office/powerpoint/2010/main" val="979415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3C10ED-D9E2-4937-B7F0-CFAD6FCFD06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48EEDBC1-669F-4AD2-8988-13D837A02A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4BD34FE2-3DF1-4B4E-9CAC-8759FF0F52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C2841D45-0F0F-4290-A49D-42CFFFB72E4D}"/>
              </a:ext>
            </a:extLst>
          </p:cNvPr>
          <p:cNvSpPr>
            <a:spLocks noGrp="1"/>
          </p:cNvSpPr>
          <p:nvPr>
            <p:ph type="dt" sz="half" idx="10"/>
          </p:nvPr>
        </p:nvSpPr>
        <p:spPr/>
        <p:txBody>
          <a:bodyPr/>
          <a:lstStyle/>
          <a:p>
            <a:fld id="{EA4E37F7-079F-4CCA-B51F-417863AFCB0C}" type="datetimeFigureOut">
              <a:rPr lang="tr-TR" smtClean="0"/>
              <a:t>21.12.2023</a:t>
            </a:fld>
            <a:endParaRPr lang="tr-TR"/>
          </a:p>
        </p:txBody>
      </p:sp>
      <p:sp>
        <p:nvSpPr>
          <p:cNvPr id="6" name="Alt Bilgi Yer Tutucusu 5">
            <a:extLst>
              <a:ext uri="{FF2B5EF4-FFF2-40B4-BE49-F238E27FC236}">
                <a16:creationId xmlns:a16="http://schemas.microsoft.com/office/drawing/2014/main" id="{416C0A81-9FED-42A6-96A7-31016254DED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33BC62C-BA81-408B-A763-49CAA5F8BFCC}"/>
              </a:ext>
            </a:extLst>
          </p:cNvPr>
          <p:cNvSpPr>
            <a:spLocks noGrp="1"/>
          </p:cNvSpPr>
          <p:nvPr>
            <p:ph type="sldNum" sz="quarter" idx="12"/>
          </p:nvPr>
        </p:nvSpPr>
        <p:spPr/>
        <p:txBody>
          <a:bodyPr/>
          <a:lstStyle/>
          <a:p>
            <a:fld id="{F5FE8669-114B-4EF8-A580-A677E886B398}" type="slidenum">
              <a:rPr lang="tr-TR" smtClean="0"/>
              <a:t>‹#›</a:t>
            </a:fld>
            <a:endParaRPr lang="tr-TR"/>
          </a:p>
        </p:txBody>
      </p:sp>
    </p:spTree>
    <p:extLst>
      <p:ext uri="{BB962C8B-B14F-4D97-AF65-F5344CB8AC3E}">
        <p14:creationId xmlns:p14="http://schemas.microsoft.com/office/powerpoint/2010/main" val="1107561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591CFD-73B9-4C59-A26A-EF95829D216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FF06CEF-8CBE-4CB7-98E5-14011EE2F9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D57687BE-15A0-4468-BA84-261D927710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3901726-014A-4A52-A6F7-83707F82A10F}"/>
              </a:ext>
            </a:extLst>
          </p:cNvPr>
          <p:cNvSpPr>
            <a:spLocks noGrp="1"/>
          </p:cNvSpPr>
          <p:nvPr>
            <p:ph type="dt" sz="half" idx="10"/>
          </p:nvPr>
        </p:nvSpPr>
        <p:spPr/>
        <p:txBody>
          <a:bodyPr/>
          <a:lstStyle/>
          <a:p>
            <a:fld id="{EA4E37F7-079F-4CCA-B51F-417863AFCB0C}" type="datetimeFigureOut">
              <a:rPr lang="tr-TR" smtClean="0"/>
              <a:t>21.12.2023</a:t>
            </a:fld>
            <a:endParaRPr lang="tr-TR"/>
          </a:p>
        </p:txBody>
      </p:sp>
      <p:sp>
        <p:nvSpPr>
          <p:cNvPr id="6" name="Alt Bilgi Yer Tutucusu 5">
            <a:extLst>
              <a:ext uri="{FF2B5EF4-FFF2-40B4-BE49-F238E27FC236}">
                <a16:creationId xmlns:a16="http://schemas.microsoft.com/office/drawing/2014/main" id="{073DBCD3-4D64-4571-9C9D-25F76F3466C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0E94464-74A0-4842-936E-32F267BBED4D}"/>
              </a:ext>
            </a:extLst>
          </p:cNvPr>
          <p:cNvSpPr>
            <a:spLocks noGrp="1"/>
          </p:cNvSpPr>
          <p:nvPr>
            <p:ph type="sldNum" sz="quarter" idx="12"/>
          </p:nvPr>
        </p:nvSpPr>
        <p:spPr/>
        <p:txBody>
          <a:bodyPr/>
          <a:lstStyle/>
          <a:p>
            <a:fld id="{F5FE8669-114B-4EF8-A580-A677E886B398}" type="slidenum">
              <a:rPr lang="tr-TR" smtClean="0"/>
              <a:t>‹#›</a:t>
            </a:fld>
            <a:endParaRPr lang="tr-TR"/>
          </a:p>
        </p:txBody>
      </p:sp>
    </p:spTree>
    <p:extLst>
      <p:ext uri="{BB962C8B-B14F-4D97-AF65-F5344CB8AC3E}">
        <p14:creationId xmlns:p14="http://schemas.microsoft.com/office/powerpoint/2010/main" val="1747048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A8C42B85-336E-4ED8-B04B-3991AEEDBE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53E4F12-4658-4ACD-B63D-59BF7CD287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FFB5404-C95C-4190-8660-26CC447A4C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4E37F7-079F-4CCA-B51F-417863AFCB0C}" type="datetimeFigureOut">
              <a:rPr lang="tr-TR" smtClean="0"/>
              <a:t>21.12.2023</a:t>
            </a:fld>
            <a:endParaRPr lang="tr-TR"/>
          </a:p>
        </p:txBody>
      </p:sp>
      <p:sp>
        <p:nvSpPr>
          <p:cNvPr id="5" name="Alt Bilgi Yer Tutucusu 4">
            <a:extLst>
              <a:ext uri="{FF2B5EF4-FFF2-40B4-BE49-F238E27FC236}">
                <a16:creationId xmlns:a16="http://schemas.microsoft.com/office/drawing/2014/main" id="{68077A31-8F8E-4413-9062-D58C324552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19F785C9-6351-4FBE-A7A1-2FD9E965F4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FE8669-114B-4EF8-A580-A677E886B398}" type="slidenum">
              <a:rPr lang="tr-TR" smtClean="0"/>
              <a:t>‹#›</a:t>
            </a:fld>
            <a:endParaRPr lang="tr-TR"/>
          </a:p>
        </p:txBody>
      </p:sp>
    </p:spTree>
    <p:extLst>
      <p:ext uri="{BB962C8B-B14F-4D97-AF65-F5344CB8AC3E}">
        <p14:creationId xmlns:p14="http://schemas.microsoft.com/office/powerpoint/2010/main" val="30811289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fif"/></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2.jfif"/><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2.jfif"/><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2.jfif"/><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2.jfif"/><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jfif"/></Relationships>
</file>

<file path=ppt/slides/_rels/slide2.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jfif"/></Relationships>
</file>

<file path=ppt/slides/_rels/slide21.xml.rels><?xml version="1.0" encoding="UTF-8" standalone="yes"?>
<Relationships xmlns="http://schemas.openxmlformats.org/package/2006/relationships"><Relationship Id="rId3" Type="http://schemas.openxmlformats.org/officeDocument/2006/relationships/hyperlink" Target="mailto:filiz.ercan@yalova.edu.tr" TargetMode="External"/><Relationship Id="rId2" Type="http://schemas.openxmlformats.org/officeDocument/2006/relationships/hyperlink" Target="mailto:sinem.ates@yalova.edu.tr" TargetMode="External"/><Relationship Id="rId1" Type="http://schemas.openxmlformats.org/officeDocument/2006/relationships/slideLayout" Target="../slideLayouts/slideLayout2.xml"/><Relationship Id="rId5" Type="http://schemas.openxmlformats.org/officeDocument/2006/relationships/image" Target="../media/image2.jfif"/><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a:extLst>
              <a:ext uri="{FF2B5EF4-FFF2-40B4-BE49-F238E27FC236}">
                <a16:creationId xmlns:a16="http://schemas.microsoft.com/office/drawing/2014/main" id="{9C485CE7-EC22-4258-AC03-EF5507524EA5}"/>
              </a:ext>
            </a:extLst>
          </p:cNvPr>
          <p:cNvSpPr txBox="1"/>
          <p:nvPr/>
        </p:nvSpPr>
        <p:spPr>
          <a:xfrm>
            <a:off x="2980235" y="1614940"/>
            <a:ext cx="6231530" cy="1477328"/>
          </a:xfrm>
          <a:prstGeom prst="rect">
            <a:avLst/>
          </a:prstGeom>
          <a:noFill/>
        </p:spPr>
        <p:txBody>
          <a:bodyPr wrap="square">
            <a:spAutoFit/>
          </a:bodyPr>
          <a:lstStyle/>
          <a:p>
            <a:pPr algn="ctr" defTabSz="914400">
              <a:lnSpc>
                <a:spcPct val="90000"/>
              </a:lnSpc>
              <a:defRPr sz="3200">
                <a:solidFill>
                  <a:schemeClr val="tx2"/>
                </a:solidFill>
                <a:latin typeface="Times New Roman" panose="02020603050405020304" pitchFamily="18" charset="0"/>
                <a:ea typeface="+mj-ea"/>
                <a:cs typeface="Times New Roman" panose="02020603050405020304" pitchFamily="18" charset="0"/>
              </a:defRPr>
            </a:pPr>
            <a:r>
              <a:rPr lang="tr-TR" sz="4000" dirty="0"/>
              <a:t>YALOVA ÜNİVERSİTESİ</a:t>
            </a:r>
          </a:p>
          <a:p>
            <a:pPr algn="ctr" defTabSz="914400">
              <a:lnSpc>
                <a:spcPct val="90000"/>
              </a:lnSpc>
              <a:defRPr sz="2800">
                <a:solidFill>
                  <a:schemeClr val="tx2"/>
                </a:solidFill>
                <a:latin typeface="Times New Roman" panose="02020603050405020304" pitchFamily="18" charset="0"/>
                <a:ea typeface="+mj-ea"/>
                <a:cs typeface="Times New Roman" panose="02020603050405020304" pitchFamily="18" charset="0"/>
              </a:defRPr>
            </a:pPr>
            <a:r>
              <a:rPr lang="tr-TR" sz="3600" dirty="0"/>
              <a:t>İŞLETME BÖLÜMÜ</a:t>
            </a:r>
          </a:p>
          <a:p>
            <a:pPr algn="ctr" defTabSz="914400">
              <a:lnSpc>
                <a:spcPct val="90000"/>
              </a:lnSpc>
            </a:pPr>
            <a:endParaRPr lang="tr-TR" sz="2400" dirty="0">
              <a:solidFill>
                <a:schemeClr val="tx2"/>
              </a:solidFill>
              <a:latin typeface="Times New Roman" panose="02020603050405020304" pitchFamily="18" charset="0"/>
              <a:ea typeface="+mj-ea"/>
              <a:cs typeface="Times New Roman" panose="02020603050405020304" pitchFamily="18" charset="0"/>
            </a:endParaRPr>
          </a:p>
        </p:txBody>
      </p:sp>
      <p:pic>
        <p:nvPicPr>
          <p:cNvPr id="5" name="Resim 4">
            <a:extLst>
              <a:ext uri="{FF2B5EF4-FFF2-40B4-BE49-F238E27FC236}">
                <a16:creationId xmlns:a16="http://schemas.microsoft.com/office/drawing/2014/main" id="{FD261871-BC75-4858-9503-60D4A261BFD4}"/>
              </a:ext>
            </a:extLst>
          </p:cNvPr>
          <p:cNvPicPr>
            <a:picLocks noChangeAspect="1"/>
          </p:cNvPicPr>
          <p:nvPr/>
        </p:nvPicPr>
        <p:blipFill>
          <a:blip r:embed="rId2"/>
          <a:stretch>
            <a:fillRect/>
          </a:stretch>
        </p:blipFill>
        <p:spPr>
          <a:xfrm>
            <a:off x="0" y="585293"/>
            <a:ext cx="2224040" cy="2059295"/>
          </a:xfrm>
          <a:prstGeom prst="rect">
            <a:avLst/>
          </a:prstGeom>
        </p:spPr>
      </p:pic>
      <p:sp>
        <p:nvSpPr>
          <p:cNvPr id="6" name="Başlık 1">
            <a:extLst>
              <a:ext uri="{FF2B5EF4-FFF2-40B4-BE49-F238E27FC236}">
                <a16:creationId xmlns:a16="http://schemas.microsoft.com/office/drawing/2014/main" id="{34393944-D72E-4054-87F4-6B88FC354656}"/>
              </a:ext>
            </a:extLst>
          </p:cNvPr>
          <p:cNvSpPr txBox="1">
            <a:spLocks/>
          </p:cNvSpPr>
          <p:nvPr/>
        </p:nvSpPr>
        <p:spPr>
          <a:xfrm>
            <a:off x="3274574" y="2644588"/>
            <a:ext cx="5642852" cy="2715203"/>
          </a:xfrm>
          <a:prstGeom prst="rect">
            <a:avLst/>
          </a:prstGeom>
        </p:spPr>
        <p:txBody>
          <a:bodyPr vert="horz" lIns="91440" tIns="45720" rIns="91440" bIns="4572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sz="4000" b="1">
                <a:solidFill>
                  <a:schemeClr val="tx2"/>
                </a:solidFill>
                <a:latin typeface="+mn-lt"/>
                <a:cs typeface="Arial" panose="020B0604020202020204" pitchFamily="34" charset="0"/>
              </a:defRPr>
            </a:pPr>
            <a:r>
              <a:rPr lang="tr-TR" dirty="0">
                <a:latin typeface="Times New Roman" panose="02020603050405020304" pitchFamily="18" charset="0"/>
                <a:cs typeface="Times New Roman" panose="02020603050405020304" pitchFamily="18" charset="0"/>
              </a:rPr>
              <a:t>UYGULAMALI EĞİTİM </a:t>
            </a:r>
          </a:p>
          <a:p>
            <a:pPr algn="ctr">
              <a:defRPr sz="4000" b="1">
                <a:solidFill>
                  <a:schemeClr val="tx2"/>
                </a:solidFill>
                <a:latin typeface="+mn-lt"/>
                <a:cs typeface="Arial" panose="020B0604020202020204" pitchFamily="34" charset="0"/>
              </a:defRPr>
            </a:pPr>
            <a:endParaRPr lang="tr-TR" sz="4000" b="1" dirty="0">
              <a:latin typeface="+mn-lt"/>
            </a:endParaRPr>
          </a:p>
        </p:txBody>
      </p:sp>
      <p:sp>
        <p:nvSpPr>
          <p:cNvPr id="8" name="Başlık 1">
            <a:extLst>
              <a:ext uri="{FF2B5EF4-FFF2-40B4-BE49-F238E27FC236}">
                <a16:creationId xmlns:a16="http://schemas.microsoft.com/office/drawing/2014/main" id="{C3BBC411-B6B4-479A-BA08-632FBFD94F7A}"/>
              </a:ext>
            </a:extLst>
          </p:cNvPr>
          <p:cNvSpPr txBox="1">
            <a:spLocks/>
          </p:cNvSpPr>
          <p:nvPr/>
        </p:nvSpPr>
        <p:spPr>
          <a:xfrm>
            <a:off x="2572076" y="5181175"/>
            <a:ext cx="7357555" cy="1351525"/>
          </a:xfrm>
          <a:prstGeom prst="rect">
            <a:avLst/>
          </a:prstGeom>
        </p:spPr>
        <p:txBody>
          <a:bodyPr vert="horz" lIns="91440" tIns="45720" rIns="91440" bIns="4572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sz="2400" dirty="0">
              <a:solidFill>
                <a:schemeClr val="tx2"/>
              </a:solidFill>
              <a:latin typeface="Times New Roman" panose="02020603050405020304" pitchFamily="18" charset="0"/>
              <a:cs typeface="Times New Roman" panose="02020603050405020304" pitchFamily="18" charset="0"/>
            </a:endParaRPr>
          </a:p>
        </p:txBody>
      </p:sp>
      <p:pic>
        <p:nvPicPr>
          <p:cNvPr id="3" name="Resim 2">
            <a:extLst>
              <a:ext uri="{FF2B5EF4-FFF2-40B4-BE49-F238E27FC236}">
                <a16:creationId xmlns:a16="http://schemas.microsoft.com/office/drawing/2014/main" id="{2F06BE95-C506-6BAF-CC45-B1936B02BC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49420" y="585294"/>
            <a:ext cx="2143125" cy="2133600"/>
          </a:xfrm>
          <a:prstGeom prst="rect">
            <a:avLst/>
          </a:prstGeom>
        </p:spPr>
      </p:pic>
      <p:sp>
        <p:nvSpPr>
          <p:cNvPr id="2" name="Başlık 1">
            <a:extLst>
              <a:ext uri="{FF2B5EF4-FFF2-40B4-BE49-F238E27FC236}">
                <a16:creationId xmlns:a16="http://schemas.microsoft.com/office/drawing/2014/main" id="{2F6E7ADE-AB13-AC1C-C632-AB01EE5CAF1E}"/>
              </a:ext>
            </a:extLst>
          </p:cNvPr>
          <p:cNvSpPr txBox="1">
            <a:spLocks/>
          </p:cNvSpPr>
          <p:nvPr/>
        </p:nvSpPr>
        <p:spPr>
          <a:xfrm>
            <a:off x="4865418" y="5556079"/>
            <a:ext cx="2461164" cy="833360"/>
          </a:xfrm>
          <a:prstGeom prst="rect">
            <a:avLst/>
          </a:prstGeom>
        </p:spPr>
        <p:txBody>
          <a:bodyPr vert="horz" lIns="91440" tIns="45720" rIns="91440" bIns="4572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sz="4000" b="1">
                <a:solidFill>
                  <a:schemeClr val="tx2"/>
                </a:solidFill>
                <a:latin typeface="+mn-lt"/>
                <a:cs typeface="Arial" panose="020B0604020202020204" pitchFamily="34" charset="0"/>
              </a:defRPr>
            </a:pPr>
            <a:r>
              <a:rPr lang="tr-TR" sz="2400" dirty="0">
                <a:latin typeface="Times New Roman" panose="02020603050405020304" pitchFamily="18" charset="0"/>
                <a:cs typeface="Times New Roman" panose="02020603050405020304" pitchFamily="18" charset="0"/>
              </a:rPr>
              <a:t>ARALIK-2023</a:t>
            </a:r>
          </a:p>
          <a:p>
            <a:pPr algn="ctr">
              <a:defRPr sz="4000" b="1">
                <a:solidFill>
                  <a:schemeClr val="tx2"/>
                </a:solidFill>
                <a:latin typeface="+mn-lt"/>
                <a:cs typeface="Arial" panose="020B0604020202020204" pitchFamily="34" charset="0"/>
              </a:defRPr>
            </a:pPr>
            <a:endParaRPr lang="tr-TR" sz="4000" b="1" dirty="0">
              <a:latin typeface="+mn-lt"/>
            </a:endParaRPr>
          </a:p>
        </p:txBody>
      </p:sp>
    </p:spTree>
    <p:extLst>
      <p:ext uri="{BB962C8B-B14F-4D97-AF65-F5344CB8AC3E}">
        <p14:creationId xmlns:p14="http://schemas.microsoft.com/office/powerpoint/2010/main" val="41145387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E78BB7-1E0D-4711-954F-D14090EAD9B6}"/>
              </a:ext>
            </a:extLst>
          </p:cNvPr>
          <p:cNvSpPr>
            <a:spLocks noGrp="1"/>
          </p:cNvSpPr>
          <p:nvPr>
            <p:ph type="title"/>
          </p:nvPr>
        </p:nvSpPr>
        <p:spPr>
          <a:xfrm>
            <a:off x="-98418" y="1"/>
            <a:ext cx="11060332" cy="1042971"/>
          </a:xfrm>
        </p:spPr>
        <p:txBody>
          <a:bodyPr>
            <a:normAutofit/>
          </a:bodyPr>
          <a:lstStyle/>
          <a:p>
            <a:pPr algn="ctr">
              <a:defRPr b="1">
                <a:solidFill>
                  <a:srgbClr val="001F37"/>
                </a:solidFill>
                <a:latin typeface="MuteBold"/>
                <a:ea typeface="+mn-ea"/>
                <a:cs typeface="+mn-cs"/>
              </a:defRPr>
            </a:pPr>
            <a:r>
              <a:rPr lang="tr-TR" sz="4400" b="1" dirty="0">
                <a:effectLst/>
                <a:latin typeface="Times New Roman" panose="02020603050405020304" pitchFamily="18" charset="0"/>
                <a:ea typeface="Calibri" panose="020F0502020204030204" pitchFamily="34" charset="0"/>
                <a:cs typeface="Times New Roman" panose="02020603050405020304" pitchFamily="18" charset="0"/>
              </a:rPr>
              <a:t>       Uygulamalı Eğitim Süreci Akış Şeması</a:t>
            </a:r>
            <a:endParaRPr dirty="0">
              <a:latin typeface="Times New Roman" panose="02020603050405020304" pitchFamily="18" charset="0"/>
              <a:cs typeface="Times New Roman" panose="02020603050405020304" pitchFamily="18" charset="0"/>
            </a:endParaRPr>
          </a:p>
        </p:txBody>
      </p:sp>
      <p:pic>
        <p:nvPicPr>
          <p:cNvPr id="13" name="Resim 12">
            <a:extLst>
              <a:ext uri="{FF2B5EF4-FFF2-40B4-BE49-F238E27FC236}">
                <a16:creationId xmlns:a16="http://schemas.microsoft.com/office/drawing/2014/main" id="{DA9AF612-8BE6-4BDC-C26A-3F2C5D8A74B4}"/>
              </a:ext>
            </a:extLst>
          </p:cNvPr>
          <p:cNvPicPr>
            <a:picLocks noChangeAspect="1"/>
          </p:cNvPicPr>
          <p:nvPr/>
        </p:nvPicPr>
        <p:blipFill>
          <a:blip r:embed="rId3"/>
          <a:stretch>
            <a:fillRect/>
          </a:stretch>
        </p:blipFill>
        <p:spPr>
          <a:xfrm>
            <a:off x="62948" y="49060"/>
            <a:ext cx="1073426" cy="993912"/>
          </a:xfrm>
          <a:prstGeom prst="rect">
            <a:avLst/>
          </a:prstGeom>
        </p:spPr>
      </p:pic>
      <p:pic>
        <p:nvPicPr>
          <p:cNvPr id="14" name="Resim 13">
            <a:extLst>
              <a:ext uri="{FF2B5EF4-FFF2-40B4-BE49-F238E27FC236}">
                <a16:creationId xmlns:a16="http://schemas.microsoft.com/office/drawing/2014/main" id="{F6DCD086-12AA-357F-57F9-B3391742430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040033" y="11688"/>
            <a:ext cx="1073427" cy="1068656"/>
          </a:xfrm>
          <a:prstGeom prst="rect">
            <a:avLst/>
          </a:prstGeom>
        </p:spPr>
      </p:pic>
      <p:pic>
        <p:nvPicPr>
          <p:cNvPr id="4" name="Picture 3">
            <a:extLst>
              <a:ext uri="{FF2B5EF4-FFF2-40B4-BE49-F238E27FC236}">
                <a16:creationId xmlns:a16="http://schemas.microsoft.com/office/drawing/2014/main" id="{07EBBB12-4BF2-B136-E3BA-A2AEE3A1C636}"/>
              </a:ext>
            </a:extLst>
          </p:cNvPr>
          <p:cNvPicPr>
            <a:picLocks noChangeAspect="1"/>
          </p:cNvPicPr>
          <p:nvPr/>
        </p:nvPicPr>
        <p:blipFill>
          <a:blip r:embed="rId5"/>
          <a:stretch>
            <a:fillRect/>
          </a:stretch>
        </p:blipFill>
        <p:spPr>
          <a:xfrm>
            <a:off x="522514" y="1230086"/>
            <a:ext cx="11060332" cy="5214257"/>
          </a:xfrm>
          <a:prstGeom prst="rect">
            <a:avLst/>
          </a:prstGeom>
        </p:spPr>
      </p:pic>
    </p:spTree>
    <p:extLst>
      <p:ext uri="{BB962C8B-B14F-4D97-AF65-F5344CB8AC3E}">
        <p14:creationId xmlns:p14="http://schemas.microsoft.com/office/powerpoint/2010/main" val="3432837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E78BB7-1E0D-4711-954F-D14090EAD9B6}"/>
              </a:ext>
            </a:extLst>
          </p:cNvPr>
          <p:cNvSpPr>
            <a:spLocks noGrp="1"/>
          </p:cNvSpPr>
          <p:nvPr>
            <p:ph type="title"/>
          </p:nvPr>
        </p:nvSpPr>
        <p:spPr>
          <a:xfrm>
            <a:off x="-98418" y="1"/>
            <a:ext cx="10515600" cy="1042971"/>
          </a:xfrm>
        </p:spPr>
        <p:txBody>
          <a:bodyPr>
            <a:normAutofit fontScale="90000"/>
          </a:bodyPr>
          <a:lstStyle/>
          <a:p>
            <a:pPr algn="ctr">
              <a:defRPr b="1">
                <a:solidFill>
                  <a:srgbClr val="001F37"/>
                </a:solidFill>
                <a:latin typeface="MuteBold"/>
                <a:ea typeface="+mn-ea"/>
                <a:cs typeface="+mn-cs"/>
              </a:defRPr>
            </a:pPr>
            <a:r>
              <a:rPr lang="tr-TR" sz="4400" b="1" dirty="0">
                <a:effectLst/>
                <a:latin typeface="Times New Roman" panose="02020603050405020304" pitchFamily="18" charset="0"/>
                <a:ea typeface="Calibri" panose="020F0502020204030204" pitchFamily="34" charset="0"/>
                <a:cs typeface="Times New Roman" panose="02020603050405020304" pitchFamily="18" charset="0"/>
              </a:rPr>
              <a:t>Uygulamalı Eğitim Süreci</a:t>
            </a:r>
            <a:br>
              <a:rPr lang="tr-TR" sz="4400" b="1" dirty="0">
                <a:effectLst/>
                <a:latin typeface="Times New Roman" panose="02020603050405020304" pitchFamily="18" charset="0"/>
                <a:ea typeface="Calibri" panose="020F0502020204030204" pitchFamily="34" charset="0"/>
                <a:cs typeface="Times New Roman" panose="02020603050405020304" pitchFamily="18" charset="0"/>
              </a:rPr>
            </a:br>
            <a:r>
              <a:rPr lang="tr-TR" sz="4400" b="1" dirty="0">
                <a:effectLst/>
                <a:latin typeface="Times New Roman" panose="02020603050405020304" pitchFamily="18" charset="0"/>
                <a:ea typeface="Calibri" panose="020F0502020204030204" pitchFamily="34" charset="0"/>
                <a:cs typeface="Times New Roman" panose="02020603050405020304" pitchFamily="18" charset="0"/>
              </a:rPr>
              <a:t>Akış Şeması</a:t>
            </a:r>
            <a:endParaRPr dirty="0">
              <a:latin typeface="Times New Roman" panose="02020603050405020304" pitchFamily="18" charset="0"/>
              <a:cs typeface="Times New Roman" panose="02020603050405020304" pitchFamily="18" charset="0"/>
            </a:endParaRPr>
          </a:p>
        </p:txBody>
      </p:sp>
      <p:pic>
        <p:nvPicPr>
          <p:cNvPr id="4" name="İçerik Yer Tutucusu 3">
            <a:extLst>
              <a:ext uri="{FF2B5EF4-FFF2-40B4-BE49-F238E27FC236}">
                <a16:creationId xmlns:a16="http://schemas.microsoft.com/office/drawing/2014/main" id="{F312F9CD-A191-A711-14FD-9B2ED657CDCB}"/>
              </a:ext>
            </a:extLst>
          </p:cNvPr>
          <p:cNvPicPr>
            <a:picLocks noGrp="1" noChangeAspect="1"/>
          </p:cNvPicPr>
          <p:nvPr>
            <p:ph idx="1"/>
          </p:nvPr>
        </p:nvPicPr>
        <p:blipFill>
          <a:blip r:embed="rId3"/>
          <a:stretch>
            <a:fillRect/>
          </a:stretch>
        </p:blipFill>
        <p:spPr>
          <a:xfrm>
            <a:off x="457619" y="1067517"/>
            <a:ext cx="11348620" cy="532442"/>
          </a:xfrm>
        </p:spPr>
      </p:pic>
      <p:pic>
        <p:nvPicPr>
          <p:cNvPr id="7" name="Resim 6">
            <a:extLst>
              <a:ext uri="{FF2B5EF4-FFF2-40B4-BE49-F238E27FC236}">
                <a16:creationId xmlns:a16="http://schemas.microsoft.com/office/drawing/2014/main" id="{617CC610-2D4F-716D-3D7C-7E6BD437FCB1}"/>
              </a:ext>
            </a:extLst>
          </p:cNvPr>
          <p:cNvPicPr>
            <a:picLocks noChangeAspect="1"/>
          </p:cNvPicPr>
          <p:nvPr/>
        </p:nvPicPr>
        <p:blipFill>
          <a:blip r:embed="rId4"/>
          <a:stretch>
            <a:fillRect/>
          </a:stretch>
        </p:blipFill>
        <p:spPr>
          <a:xfrm>
            <a:off x="62948" y="49060"/>
            <a:ext cx="1073426" cy="993912"/>
          </a:xfrm>
          <a:prstGeom prst="rect">
            <a:avLst/>
          </a:prstGeom>
        </p:spPr>
      </p:pic>
      <p:pic>
        <p:nvPicPr>
          <p:cNvPr id="8" name="Resim 7">
            <a:extLst>
              <a:ext uri="{FF2B5EF4-FFF2-40B4-BE49-F238E27FC236}">
                <a16:creationId xmlns:a16="http://schemas.microsoft.com/office/drawing/2014/main" id="{6027126A-CCC7-803C-0F34-D8D5B71E8A7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040033" y="11688"/>
            <a:ext cx="1073427" cy="1068656"/>
          </a:xfrm>
          <a:prstGeom prst="rect">
            <a:avLst/>
          </a:prstGeom>
        </p:spPr>
      </p:pic>
      <p:pic>
        <p:nvPicPr>
          <p:cNvPr id="5" name="Picture 4">
            <a:extLst>
              <a:ext uri="{FF2B5EF4-FFF2-40B4-BE49-F238E27FC236}">
                <a16:creationId xmlns:a16="http://schemas.microsoft.com/office/drawing/2014/main" id="{E754A863-76C0-E9C9-B31D-05DEBB558C6E}"/>
              </a:ext>
            </a:extLst>
          </p:cNvPr>
          <p:cNvPicPr>
            <a:picLocks noChangeAspect="1"/>
          </p:cNvPicPr>
          <p:nvPr/>
        </p:nvPicPr>
        <p:blipFill>
          <a:blip r:embed="rId6"/>
          <a:stretch>
            <a:fillRect/>
          </a:stretch>
        </p:blipFill>
        <p:spPr>
          <a:xfrm>
            <a:off x="457618" y="1619674"/>
            <a:ext cx="11211867" cy="5042383"/>
          </a:xfrm>
          <a:prstGeom prst="rect">
            <a:avLst/>
          </a:prstGeom>
        </p:spPr>
      </p:pic>
    </p:spTree>
    <p:extLst>
      <p:ext uri="{BB962C8B-B14F-4D97-AF65-F5344CB8AC3E}">
        <p14:creationId xmlns:p14="http://schemas.microsoft.com/office/powerpoint/2010/main" val="2563885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E78BB7-1E0D-4711-954F-D14090EAD9B6}"/>
              </a:ext>
            </a:extLst>
          </p:cNvPr>
          <p:cNvSpPr>
            <a:spLocks noGrp="1"/>
          </p:cNvSpPr>
          <p:nvPr>
            <p:ph type="title"/>
          </p:nvPr>
        </p:nvSpPr>
        <p:spPr>
          <a:xfrm>
            <a:off x="-98418" y="1"/>
            <a:ext cx="10515600" cy="1042971"/>
          </a:xfrm>
        </p:spPr>
        <p:txBody>
          <a:bodyPr>
            <a:normAutofit fontScale="90000"/>
          </a:bodyPr>
          <a:lstStyle/>
          <a:p>
            <a:pPr algn="ctr">
              <a:defRPr b="1">
                <a:solidFill>
                  <a:srgbClr val="001F37"/>
                </a:solidFill>
                <a:latin typeface="MuteBold"/>
                <a:ea typeface="+mn-ea"/>
                <a:cs typeface="+mn-cs"/>
              </a:defRPr>
            </a:pPr>
            <a:r>
              <a:rPr lang="tr-TR" sz="4400" b="1" dirty="0">
                <a:effectLst/>
                <a:latin typeface="Times New Roman" panose="02020603050405020304" pitchFamily="18" charset="0"/>
                <a:ea typeface="Calibri" panose="020F0502020204030204" pitchFamily="34" charset="0"/>
                <a:cs typeface="Times New Roman" panose="02020603050405020304" pitchFamily="18" charset="0"/>
              </a:rPr>
              <a:t>Uygulamalı Eğitim Süreci</a:t>
            </a:r>
            <a:br>
              <a:rPr lang="tr-TR" sz="4400" b="1" dirty="0">
                <a:effectLst/>
                <a:latin typeface="Times New Roman" panose="02020603050405020304" pitchFamily="18" charset="0"/>
                <a:ea typeface="Calibri" panose="020F0502020204030204" pitchFamily="34" charset="0"/>
                <a:cs typeface="Times New Roman" panose="02020603050405020304" pitchFamily="18" charset="0"/>
              </a:rPr>
            </a:br>
            <a:r>
              <a:rPr lang="tr-TR" sz="4400" b="1" dirty="0">
                <a:effectLst/>
                <a:latin typeface="Times New Roman" panose="02020603050405020304" pitchFamily="18" charset="0"/>
                <a:ea typeface="Calibri" panose="020F0502020204030204" pitchFamily="34" charset="0"/>
                <a:cs typeface="Times New Roman" panose="02020603050405020304" pitchFamily="18" charset="0"/>
              </a:rPr>
              <a:t>Akış Şeması</a:t>
            </a:r>
            <a:endParaRPr dirty="0">
              <a:latin typeface="Times New Roman" panose="02020603050405020304" pitchFamily="18" charset="0"/>
              <a:cs typeface="Times New Roman" panose="02020603050405020304" pitchFamily="18" charset="0"/>
            </a:endParaRPr>
          </a:p>
        </p:txBody>
      </p:sp>
      <p:pic>
        <p:nvPicPr>
          <p:cNvPr id="4" name="İçerik Yer Tutucusu 3">
            <a:extLst>
              <a:ext uri="{FF2B5EF4-FFF2-40B4-BE49-F238E27FC236}">
                <a16:creationId xmlns:a16="http://schemas.microsoft.com/office/drawing/2014/main" id="{F312F9CD-A191-A711-14FD-9B2ED657CDCB}"/>
              </a:ext>
            </a:extLst>
          </p:cNvPr>
          <p:cNvPicPr>
            <a:picLocks noGrp="1" noChangeAspect="1"/>
          </p:cNvPicPr>
          <p:nvPr>
            <p:ph idx="1"/>
          </p:nvPr>
        </p:nvPicPr>
        <p:blipFill>
          <a:blip r:embed="rId3"/>
          <a:stretch>
            <a:fillRect/>
          </a:stretch>
        </p:blipFill>
        <p:spPr>
          <a:xfrm>
            <a:off x="457619" y="1067517"/>
            <a:ext cx="11348620" cy="532442"/>
          </a:xfrm>
        </p:spPr>
      </p:pic>
      <p:pic>
        <p:nvPicPr>
          <p:cNvPr id="7" name="Resim 6">
            <a:extLst>
              <a:ext uri="{FF2B5EF4-FFF2-40B4-BE49-F238E27FC236}">
                <a16:creationId xmlns:a16="http://schemas.microsoft.com/office/drawing/2014/main" id="{617CC610-2D4F-716D-3D7C-7E6BD437FCB1}"/>
              </a:ext>
            </a:extLst>
          </p:cNvPr>
          <p:cNvPicPr>
            <a:picLocks noChangeAspect="1"/>
          </p:cNvPicPr>
          <p:nvPr/>
        </p:nvPicPr>
        <p:blipFill>
          <a:blip r:embed="rId4"/>
          <a:stretch>
            <a:fillRect/>
          </a:stretch>
        </p:blipFill>
        <p:spPr>
          <a:xfrm>
            <a:off x="62948" y="49060"/>
            <a:ext cx="1073426" cy="993912"/>
          </a:xfrm>
          <a:prstGeom prst="rect">
            <a:avLst/>
          </a:prstGeom>
        </p:spPr>
      </p:pic>
      <p:pic>
        <p:nvPicPr>
          <p:cNvPr id="8" name="Resim 7">
            <a:extLst>
              <a:ext uri="{FF2B5EF4-FFF2-40B4-BE49-F238E27FC236}">
                <a16:creationId xmlns:a16="http://schemas.microsoft.com/office/drawing/2014/main" id="{6027126A-CCC7-803C-0F34-D8D5B71E8A7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040033" y="11688"/>
            <a:ext cx="1073427" cy="1068656"/>
          </a:xfrm>
          <a:prstGeom prst="rect">
            <a:avLst/>
          </a:prstGeom>
        </p:spPr>
      </p:pic>
      <p:pic>
        <p:nvPicPr>
          <p:cNvPr id="12" name="Picture 11">
            <a:extLst>
              <a:ext uri="{FF2B5EF4-FFF2-40B4-BE49-F238E27FC236}">
                <a16:creationId xmlns:a16="http://schemas.microsoft.com/office/drawing/2014/main" id="{7DD52B51-2D71-872B-B0F8-9462AD950023}"/>
              </a:ext>
            </a:extLst>
          </p:cNvPr>
          <p:cNvPicPr>
            <a:picLocks noChangeAspect="1"/>
          </p:cNvPicPr>
          <p:nvPr/>
        </p:nvPicPr>
        <p:blipFill>
          <a:blip r:embed="rId6"/>
          <a:stretch>
            <a:fillRect/>
          </a:stretch>
        </p:blipFill>
        <p:spPr>
          <a:xfrm>
            <a:off x="457619" y="1624504"/>
            <a:ext cx="11255410" cy="4798067"/>
          </a:xfrm>
          <a:prstGeom prst="rect">
            <a:avLst/>
          </a:prstGeom>
        </p:spPr>
      </p:pic>
    </p:spTree>
    <p:extLst>
      <p:ext uri="{BB962C8B-B14F-4D97-AF65-F5344CB8AC3E}">
        <p14:creationId xmlns:p14="http://schemas.microsoft.com/office/powerpoint/2010/main" val="17624872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E78BB7-1E0D-4711-954F-D14090EAD9B6}"/>
              </a:ext>
            </a:extLst>
          </p:cNvPr>
          <p:cNvSpPr>
            <a:spLocks noGrp="1"/>
          </p:cNvSpPr>
          <p:nvPr>
            <p:ph type="title"/>
          </p:nvPr>
        </p:nvSpPr>
        <p:spPr>
          <a:xfrm>
            <a:off x="-98418" y="1"/>
            <a:ext cx="10515600" cy="1042971"/>
          </a:xfrm>
        </p:spPr>
        <p:txBody>
          <a:bodyPr>
            <a:normAutofit fontScale="90000"/>
          </a:bodyPr>
          <a:lstStyle/>
          <a:p>
            <a:pPr algn="ctr">
              <a:defRPr b="1">
                <a:solidFill>
                  <a:srgbClr val="001F37"/>
                </a:solidFill>
                <a:latin typeface="MuteBold"/>
                <a:ea typeface="+mn-ea"/>
                <a:cs typeface="+mn-cs"/>
              </a:defRPr>
            </a:pPr>
            <a:r>
              <a:rPr lang="tr-TR" sz="4400" b="1" dirty="0">
                <a:effectLst/>
                <a:latin typeface="Times New Roman" panose="02020603050405020304" pitchFamily="18" charset="0"/>
                <a:ea typeface="Calibri" panose="020F0502020204030204" pitchFamily="34" charset="0"/>
                <a:cs typeface="Times New Roman" panose="02020603050405020304" pitchFamily="18" charset="0"/>
              </a:rPr>
              <a:t>Uygulamalı Eğitim Süreci</a:t>
            </a:r>
            <a:br>
              <a:rPr lang="tr-TR" sz="4400" b="1" dirty="0">
                <a:effectLst/>
                <a:latin typeface="Times New Roman" panose="02020603050405020304" pitchFamily="18" charset="0"/>
                <a:ea typeface="Calibri" panose="020F0502020204030204" pitchFamily="34" charset="0"/>
                <a:cs typeface="Times New Roman" panose="02020603050405020304" pitchFamily="18" charset="0"/>
              </a:rPr>
            </a:br>
            <a:r>
              <a:rPr lang="tr-TR" sz="4400" b="1" dirty="0">
                <a:effectLst/>
                <a:latin typeface="Times New Roman" panose="02020603050405020304" pitchFamily="18" charset="0"/>
                <a:ea typeface="Calibri" panose="020F0502020204030204" pitchFamily="34" charset="0"/>
                <a:cs typeface="Times New Roman" panose="02020603050405020304" pitchFamily="18" charset="0"/>
              </a:rPr>
              <a:t>Akış Şeması</a:t>
            </a:r>
            <a:endParaRPr dirty="0">
              <a:latin typeface="Times New Roman" panose="02020603050405020304" pitchFamily="18" charset="0"/>
              <a:cs typeface="Times New Roman" panose="02020603050405020304" pitchFamily="18" charset="0"/>
            </a:endParaRPr>
          </a:p>
        </p:txBody>
      </p:sp>
      <p:pic>
        <p:nvPicPr>
          <p:cNvPr id="4" name="İçerik Yer Tutucusu 3">
            <a:extLst>
              <a:ext uri="{FF2B5EF4-FFF2-40B4-BE49-F238E27FC236}">
                <a16:creationId xmlns:a16="http://schemas.microsoft.com/office/drawing/2014/main" id="{F312F9CD-A191-A711-14FD-9B2ED657CDCB}"/>
              </a:ext>
            </a:extLst>
          </p:cNvPr>
          <p:cNvPicPr>
            <a:picLocks noGrp="1" noChangeAspect="1"/>
          </p:cNvPicPr>
          <p:nvPr>
            <p:ph idx="1"/>
          </p:nvPr>
        </p:nvPicPr>
        <p:blipFill>
          <a:blip r:embed="rId3"/>
          <a:stretch>
            <a:fillRect/>
          </a:stretch>
        </p:blipFill>
        <p:spPr>
          <a:xfrm>
            <a:off x="457619" y="1067517"/>
            <a:ext cx="11348620" cy="532442"/>
          </a:xfrm>
        </p:spPr>
      </p:pic>
      <p:pic>
        <p:nvPicPr>
          <p:cNvPr id="7" name="Resim 6">
            <a:extLst>
              <a:ext uri="{FF2B5EF4-FFF2-40B4-BE49-F238E27FC236}">
                <a16:creationId xmlns:a16="http://schemas.microsoft.com/office/drawing/2014/main" id="{617CC610-2D4F-716D-3D7C-7E6BD437FCB1}"/>
              </a:ext>
            </a:extLst>
          </p:cNvPr>
          <p:cNvPicPr>
            <a:picLocks noChangeAspect="1"/>
          </p:cNvPicPr>
          <p:nvPr/>
        </p:nvPicPr>
        <p:blipFill>
          <a:blip r:embed="rId4"/>
          <a:stretch>
            <a:fillRect/>
          </a:stretch>
        </p:blipFill>
        <p:spPr>
          <a:xfrm>
            <a:off x="62948" y="49060"/>
            <a:ext cx="1073426" cy="993912"/>
          </a:xfrm>
          <a:prstGeom prst="rect">
            <a:avLst/>
          </a:prstGeom>
        </p:spPr>
      </p:pic>
      <p:pic>
        <p:nvPicPr>
          <p:cNvPr id="8" name="Resim 7">
            <a:extLst>
              <a:ext uri="{FF2B5EF4-FFF2-40B4-BE49-F238E27FC236}">
                <a16:creationId xmlns:a16="http://schemas.microsoft.com/office/drawing/2014/main" id="{6027126A-CCC7-803C-0F34-D8D5B71E8A7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040033" y="11688"/>
            <a:ext cx="1073427" cy="1068656"/>
          </a:xfrm>
          <a:prstGeom prst="rect">
            <a:avLst/>
          </a:prstGeom>
        </p:spPr>
      </p:pic>
      <p:pic>
        <p:nvPicPr>
          <p:cNvPr id="6" name="Picture 5">
            <a:extLst>
              <a:ext uri="{FF2B5EF4-FFF2-40B4-BE49-F238E27FC236}">
                <a16:creationId xmlns:a16="http://schemas.microsoft.com/office/drawing/2014/main" id="{06BB3B30-F3C6-FEA3-15B6-BD45B3ACFD52}"/>
              </a:ext>
            </a:extLst>
          </p:cNvPr>
          <p:cNvPicPr>
            <a:picLocks noChangeAspect="1"/>
          </p:cNvPicPr>
          <p:nvPr/>
        </p:nvPicPr>
        <p:blipFill>
          <a:blip r:embed="rId6"/>
          <a:stretch>
            <a:fillRect/>
          </a:stretch>
        </p:blipFill>
        <p:spPr>
          <a:xfrm>
            <a:off x="457620" y="1624504"/>
            <a:ext cx="11244524" cy="5070210"/>
          </a:xfrm>
          <a:prstGeom prst="rect">
            <a:avLst/>
          </a:prstGeom>
        </p:spPr>
      </p:pic>
    </p:spTree>
    <p:extLst>
      <p:ext uri="{BB962C8B-B14F-4D97-AF65-F5344CB8AC3E}">
        <p14:creationId xmlns:p14="http://schemas.microsoft.com/office/powerpoint/2010/main" val="170524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E78BB7-1E0D-4711-954F-D14090EAD9B6}"/>
              </a:ext>
            </a:extLst>
          </p:cNvPr>
          <p:cNvSpPr>
            <a:spLocks noGrp="1"/>
          </p:cNvSpPr>
          <p:nvPr>
            <p:ph type="title"/>
          </p:nvPr>
        </p:nvSpPr>
        <p:spPr>
          <a:xfrm>
            <a:off x="-98418" y="1"/>
            <a:ext cx="10515600" cy="1042971"/>
          </a:xfrm>
        </p:spPr>
        <p:txBody>
          <a:bodyPr>
            <a:normAutofit fontScale="90000"/>
          </a:bodyPr>
          <a:lstStyle/>
          <a:p>
            <a:pPr algn="ctr">
              <a:defRPr b="1">
                <a:solidFill>
                  <a:srgbClr val="001F37"/>
                </a:solidFill>
                <a:latin typeface="MuteBold"/>
                <a:ea typeface="+mn-ea"/>
                <a:cs typeface="+mn-cs"/>
              </a:defRPr>
            </a:pPr>
            <a:r>
              <a:rPr lang="tr-TR" sz="4400" b="1" dirty="0">
                <a:effectLst/>
                <a:latin typeface="Times New Roman" panose="02020603050405020304" pitchFamily="18" charset="0"/>
                <a:ea typeface="Calibri" panose="020F0502020204030204" pitchFamily="34" charset="0"/>
                <a:cs typeface="Times New Roman" panose="02020603050405020304" pitchFamily="18" charset="0"/>
              </a:rPr>
              <a:t>Uygulamalı Eğitim Süreci</a:t>
            </a:r>
            <a:br>
              <a:rPr lang="tr-TR" sz="4400" b="1" dirty="0">
                <a:effectLst/>
                <a:latin typeface="Times New Roman" panose="02020603050405020304" pitchFamily="18" charset="0"/>
                <a:ea typeface="Calibri" panose="020F0502020204030204" pitchFamily="34" charset="0"/>
                <a:cs typeface="Times New Roman" panose="02020603050405020304" pitchFamily="18" charset="0"/>
              </a:rPr>
            </a:br>
            <a:r>
              <a:rPr lang="tr-TR" sz="4400" b="1" dirty="0">
                <a:effectLst/>
                <a:latin typeface="Times New Roman" panose="02020603050405020304" pitchFamily="18" charset="0"/>
                <a:ea typeface="Calibri" panose="020F0502020204030204" pitchFamily="34" charset="0"/>
                <a:cs typeface="Times New Roman" panose="02020603050405020304" pitchFamily="18" charset="0"/>
              </a:rPr>
              <a:t>Akış Şeması</a:t>
            </a:r>
            <a:endParaRPr dirty="0">
              <a:latin typeface="Times New Roman" panose="02020603050405020304" pitchFamily="18" charset="0"/>
              <a:cs typeface="Times New Roman" panose="02020603050405020304" pitchFamily="18" charset="0"/>
            </a:endParaRPr>
          </a:p>
        </p:txBody>
      </p:sp>
      <p:pic>
        <p:nvPicPr>
          <p:cNvPr id="4" name="İçerik Yer Tutucusu 3">
            <a:extLst>
              <a:ext uri="{FF2B5EF4-FFF2-40B4-BE49-F238E27FC236}">
                <a16:creationId xmlns:a16="http://schemas.microsoft.com/office/drawing/2014/main" id="{F312F9CD-A191-A711-14FD-9B2ED657CDCB}"/>
              </a:ext>
            </a:extLst>
          </p:cNvPr>
          <p:cNvPicPr>
            <a:picLocks noGrp="1" noChangeAspect="1"/>
          </p:cNvPicPr>
          <p:nvPr>
            <p:ph idx="1"/>
          </p:nvPr>
        </p:nvPicPr>
        <p:blipFill>
          <a:blip r:embed="rId3"/>
          <a:stretch>
            <a:fillRect/>
          </a:stretch>
        </p:blipFill>
        <p:spPr>
          <a:xfrm>
            <a:off x="457619" y="1067517"/>
            <a:ext cx="11348620" cy="532442"/>
          </a:xfrm>
        </p:spPr>
      </p:pic>
      <p:pic>
        <p:nvPicPr>
          <p:cNvPr id="7" name="Resim 6">
            <a:extLst>
              <a:ext uri="{FF2B5EF4-FFF2-40B4-BE49-F238E27FC236}">
                <a16:creationId xmlns:a16="http://schemas.microsoft.com/office/drawing/2014/main" id="{617CC610-2D4F-716D-3D7C-7E6BD437FCB1}"/>
              </a:ext>
            </a:extLst>
          </p:cNvPr>
          <p:cNvPicPr>
            <a:picLocks noChangeAspect="1"/>
          </p:cNvPicPr>
          <p:nvPr/>
        </p:nvPicPr>
        <p:blipFill>
          <a:blip r:embed="rId4"/>
          <a:stretch>
            <a:fillRect/>
          </a:stretch>
        </p:blipFill>
        <p:spPr>
          <a:xfrm>
            <a:off x="62948" y="49060"/>
            <a:ext cx="1073426" cy="993912"/>
          </a:xfrm>
          <a:prstGeom prst="rect">
            <a:avLst/>
          </a:prstGeom>
        </p:spPr>
      </p:pic>
      <p:pic>
        <p:nvPicPr>
          <p:cNvPr id="8" name="Resim 7">
            <a:extLst>
              <a:ext uri="{FF2B5EF4-FFF2-40B4-BE49-F238E27FC236}">
                <a16:creationId xmlns:a16="http://schemas.microsoft.com/office/drawing/2014/main" id="{6027126A-CCC7-803C-0F34-D8D5B71E8A7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040033" y="11688"/>
            <a:ext cx="1073427" cy="1068656"/>
          </a:xfrm>
          <a:prstGeom prst="rect">
            <a:avLst/>
          </a:prstGeom>
        </p:spPr>
      </p:pic>
      <p:pic>
        <p:nvPicPr>
          <p:cNvPr id="5" name="Picture 4">
            <a:extLst>
              <a:ext uri="{FF2B5EF4-FFF2-40B4-BE49-F238E27FC236}">
                <a16:creationId xmlns:a16="http://schemas.microsoft.com/office/drawing/2014/main" id="{06D241AA-DE60-BD0F-F7FF-614EFDB7969B}"/>
              </a:ext>
            </a:extLst>
          </p:cNvPr>
          <p:cNvPicPr>
            <a:picLocks noChangeAspect="1"/>
          </p:cNvPicPr>
          <p:nvPr/>
        </p:nvPicPr>
        <p:blipFill>
          <a:blip r:embed="rId6"/>
          <a:stretch>
            <a:fillRect/>
          </a:stretch>
        </p:blipFill>
        <p:spPr>
          <a:xfrm>
            <a:off x="457619" y="1624505"/>
            <a:ext cx="11348620" cy="4340866"/>
          </a:xfrm>
          <a:prstGeom prst="rect">
            <a:avLst/>
          </a:prstGeom>
        </p:spPr>
      </p:pic>
    </p:spTree>
    <p:extLst>
      <p:ext uri="{BB962C8B-B14F-4D97-AF65-F5344CB8AC3E}">
        <p14:creationId xmlns:p14="http://schemas.microsoft.com/office/powerpoint/2010/main" val="1295278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C8F40D-BC28-B9AD-ED69-8FEDF0F320AC}"/>
              </a:ext>
            </a:extLst>
          </p:cNvPr>
          <p:cNvSpPr>
            <a:spLocks noGrp="1"/>
          </p:cNvSpPr>
          <p:nvPr>
            <p:ph type="title"/>
          </p:nvPr>
        </p:nvSpPr>
        <p:spPr>
          <a:xfrm>
            <a:off x="1597860" y="127421"/>
            <a:ext cx="10515600" cy="1325563"/>
          </a:xfrm>
        </p:spPr>
        <p:txBody>
          <a:bodyPr/>
          <a:lstStyle/>
          <a:p>
            <a:r>
              <a:rPr lang="tr-TR" sz="4400" b="1" dirty="0">
                <a:effectLst/>
                <a:latin typeface="Times New Roman" panose="02020603050405020304" pitchFamily="18" charset="0"/>
                <a:ea typeface="Calibri" panose="020F0502020204030204" pitchFamily="34" charset="0"/>
                <a:cs typeface="Times New Roman" panose="02020603050405020304" pitchFamily="18" charset="0"/>
              </a:rPr>
              <a:t>Uygulamalı Eğitim-Genel Hükümler</a:t>
            </a:r>
            <a:endParaRPr lang="tr-TR" dirty="0"/>
          </a:p>
        </p:txBody>
      </p:sp>
      <p:sp>
        <p:nvSpPr>
          <p:cNvPr id="3" name="İçerik Yer Tutucusu 2">
            <a:extLst>
              <a:ext uri="{FF2B5EF4-FFF2-40B4-BE49-F238E27FC236}">
                <a16:creationId xmlns:a16="http://schemas.microsoft.com/office/drawing/2014/main" id="{D36AA6D8-5BDF-0021-634E-EB21B010D96C}"/>
              </a:ext>
            </a:extLst>
          </p:cNvPr>
          <p:cNvSpPr>
            <a:spLocks noGrp="1"/>
          </p:cNvSpPr>
          <p:nvPr>
            <p:ph idx="1"/>
          </p:nvPr>
        </p:nvSpPr>
        <p:spPr/>
        <p:txBody>
          <a:bodyPr>
            <a:normAutofit fontScale="85000" lnSpcReduction="10000"/>
          </a:bodyPr>
          <a:lstStyle/>
          <a:p>
            <a:pPr algn="just">
              <a:lnSpc>
                <a:spcPct val="107000"/>
              </a:lnSpc>
              <a:spcAft>
                <a:spcPts val="800"/>
              </a:spcAft>
            </a:pPr>
            <a:r>
              <a:rPr lang="tr-TR" sz="2200" dirty="0">
                <a:effectLst/>
                <a:latin typeface="Times New Roman" panose="02020603050405020304" pitchFamily="18" charset="0"/>
                <a:ea typeface="Calibri" panose="020F0502020204030204" pitchFamily="34" charset="0"/>
                <a:cs typeface="Times New Roman" panose="02020603050405020304" pitchFamily="18" charset="0"/>
              </a:rPr>
              <a:t>Uygulamalı eğitim protokolünün akdedilmesi ile uygulamalı eğitim dersine kurumlarda devam eden öğrencilerin </a:t>
            </a:r>
            <a:r>
              <a:rPr lang="tr-TR" sz="2200" b="1" dirty="0">
                <a:effectLst/>
                <a:latin typeface="Times New Roman" panose="02020603050405020304" pitchFamily="18" charset="0"/>
                <a:ea typeface="Calibri" panose="020F0502020204030204" pitchFamily="34" charset="0"/>
                <a:cs typeface="Times New Roman" panose="02020603050405020304" pitchFamily="18" charset="0"/>
              </a:rPr>
              <a:t>sağlık sigortaları SGK hükümlerine göre Yalova Üniversitesi tarafından </a:t>
            </a:r>
            <a:r>
              <a:rPr lang="tr-TR" sz="2200" dirty="0">
                <a:effectLst/>
                <a:latin typeface="Times New Roman" panose="02020603050405020304" pitchFamily="18" charset="0"/>
                <a:ea typeface="Calibri" panose="020F0502020204030204" pitchFamily="34" charset="0"/>
                <a:cs typeface="Times New Roman" panose="02020603050405020304" pitchFamily="18" charset="0"/>
              </a:rPr>
              <a:t>yaptırılır.</a:t>
            </a:r>
          </a:p>
          <a:p>
            <a:pPr algn="just">
              <a:lnSpc>
                <a:spcPct val="107000"/>
              </a:lnSpc>
              <a:spcAft>
                <a:spcPts val="800"/>
              </a:spcAft>
            </a:pPr>
            <a:r>
              <a:rPr lang="tr-TR" sz="2200" dirty="0">
                <a:latin typeface="Times New Roman" panose="02020603050405020304" pitchFamily="18" charset="0"/>
              </a:rPr>
              <a:t>Uygulamalı eğitimin süresi, Yalova Üniversitesi’nin akademik takvim aralığında belirlediği </a:t>
            </a:r>
            <a:r>
              <a:rPr lang="tr-TR" sz="2200" b="1" dirty="0">
                <a:latin typeface="Times New Roman" panose="02020603050405020304" pitchFamily="18" charset="0"/>
              </a:rPr>
              <a:t>14 hafta</a:t>
            </a:r>
            <a:r>
              <a:rPr lang="tr-TR" sz="2200" dirty="0">
                <a:latin typeface="Times New Roman" panose="02020603050405020304" pitchFamily="18" charset="0"/>
              </a:rPr>
              <a:t>dır</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a:t>
            </a:r>
            <a:r>
              <a:rPr lang="tr-TR" sz="1800" dirty="0">
                <a:effectLst/>
                <a:latin typeface="Times New Roman" panose="02020603050405020304" pitchFamily="18" charset="0"/>
                <a:ea typeface="Calibri" panose="020F0502020204030204" pitchFamily="34" charset="0"/>
              </a:rPr>
              <a:t> </a:t>
            </a:r>
            <a:endParaRPr lang="tr-TR" sz="2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tr-TR" sz="2200" dirty="0">
                <a:effectLst/>
                <a:latin typeface="Times New Roman" panose="02020603050405020304" pitchFamily="18" charset="0"/>
                <a:ea typeface="Calibri" panose="020F0502020204030204" pitchFamily="34" charset="0"/>
              </a:rPr>
              <a:t>Öğrencilerin, kurumlarda yapacakları uygulamalı eğitimlerinde, mazeretli ya da mazeretsiz devamsızlık süresi toplamı, </a:t>
            </a:r>
            <a:r>
              <a:rPr lang="tr-TR" sz="2200" b="1" dirty="0">
                <a:effectLst/>
                <a:latin typeface="Times New Roman" panose="02020603050405020304" pitchFamily="18" charset="0"/>
                <a:ea typeface="Calibri" panose="020F0502020204030204" pitchFamily="34" charset="0"/>
              </a:rPr>
              <a:t>uygulamalı eğitim süresinin %10’unu geçemez</a:t>
            </a:r>
            <a:r>
              <a:rPr lang="tr-TR" sz="2200" dirty="0">
                <a:effectLst/>
                <a:latin typeface="Times New Roman" panose="02020603050405020304" pitchFamily="18" charset="0"/>
                <a:ea typeface="Calibri" panose="020F0502020204030204" pitchFamily="34" charset="0"/>
              </a:rPr>
              <a:t>. Rapor dâhil toplam devamsızlık süreleri, işgünü süresinin %10`u aşan öğrenciler devamsızlıktan kalır.</a:t>
            </a:r>
            <a:endParaRPr lang="tr-TR" sz="22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tr-TR" sz="2200" dirty="0">
                <a:effectLst/>
                <a:latin typeface="Times New Roman" panose="02020603050405020304" pitchFamily="18" charset="0"/>
                <a:ea typeface="Calibri" panose="020F0502020204030204" pitchFamily="34" charset="0"/>
              </a:rPr>
              <a:t>Uygulamalı eğitim süresi boyunca, </a:t>
            </a:r>
            <a:r>
              <a:rPr lang="tr-TR" sz="2200" b="1" dirty="0">
                <a:effectLst/>
                <a:latin typeface="Times New Roman" panose="02020603050405020304" pitchFamily="18" charset="0"/>
                <a:ea typeface="Calibri" panose="020F0502020204030204" pitchFamily="34" charset="0"/>
              </a:rPr>
              <a:t>öğrencilerin izin hakkı bulunmamaktadır</a:t>
            </a:r>
            <a:r>
              <a:rPr lang="tr-TR" sz="2200" dirty="0">
                <a:effectLst/>
                <a:latin typeface="Times New Roman" panose="02020603050405020304" pitchFamily="18" charset="0"/>
                <a:ea typeface="Calibri" panose="020F0502020204030204" pitchFamily="34" charset="0"/>
              </a:rPr>
              <a:t>. Ancak, uygulamalı eğitim kurum sorumlusunun ve bölüm uygulamalı eğitim dersi koordinatörünün bilgisi dâhilinde gerekli görülen hallerde öğrenciye </a:t>
            </a:r>
            <a:r>
              <a:rPr lang="tr-TR" sz="2200" b="1" dirty="0">
                <a:effectLst/>
                <a:latin typeface="Times New Roman" panose="02020603050405020304" pitchFamily="18" charset="0"/>
                <a:ea typeface="Calibri" panose="020F0502020204030204" pitchFamily="34" charset="0"/>
              </a:rPr>
              <a:t>7 (yedi) iş gününü geçmeyecek şekilde izin verilebilir.</a:t>
            </a:r>
          </a:p>
          <a:p>
            <a:pPr algn="just">
              <a:lnSpc>
                <a:spcPct val="107000"/>
              </a:lnSpc>
              <a:spcAft>
                <a:spcPts val="800"/>
              </a:spcAft>
            </a:pPr>
            <a:r>
              <a:rPr lang="tr-TR" sz="2200" dirty="0">
                <a:latin typeface="Times New Roman" panose="02020603050405020304" pitchFamily="18" charset="0"/>
              </a:rPr>
              <a:t>İzinsiz veya mazeretsiz </a:t>
            </a:r>
            <a:r>
              <a:rPr lang="tr-TR" sz="2200" b="1" dirty="0">
                <a:latin typeface="Times New Roman" panose="02020603050405020304" pitchFamily="18" charset="0"/>
              </a:rPr>
              <a:t>3 (üç) günden fazla kuruma gitmeyen öğrencinin</a:t>
            </a:r>
            <a:r>
              <a:rPr lang="tr-TR" sz="2200" dirty="0">
                <a:latin typeface="Times New Roman" panose="02020603050405020304" pitchFamily="18" charset="0"/>
              </a:rPr>
              <a:t> uygulamalı </a:t>
            </a:r>
            <a:r>
              <a:rPr lang="tr-TR" sz="2200" b="1" dirty="0">
                <a:latin typeface="Times New Roman" panose="02020603050405020304" pitchFamily="18" charset="0"/>
              </a:rPr>
              <a:t>eğitimine son verilir</a:t>
            </a:r>
            <a:r>
              <a:rPr lang="tr-TR" sz="2200" dirty="0">
                <a:latin typeface="Times New Roman" panose="02020603050405020304" pitchFamily="18" charset="0"/>
              </a:rPr>
              <a:t>. Durum kurum tarafından bir yazı ile bölüm uygulamalı eğitim dersi koordinatörüne bildirilir.</a:t>
            </a:r>
          </a:p>
          <a:p>
            <a:pPr algn="just">
              <a:lnSpc>
                <a:spcPct val="107000"/>
              </a:lnSpc>
              <a:spcAft>
                <a:spcPts val="800"/>
              </a:spcAft>
            </a:pP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tr-TR" sz="2200" dirty="0">
              <a:effectLst/>
              <a:latin typeface="Times New Roman" panose="02020603050405020304" pitchFamily="18" charset="0"/>
              <a:ea typeface="Calibri" panose="020F0502020204030204" pitchFamily="34" charset="0"/>
            </a:endParaRPr>
          </a:p>
          <a:p>
            <a:pPr algn="just">
              <a:lnSpc>
                <a:spcPct val="107000"/>
              </a:lnSpc>
              <a:spcAft>
                <a:spcPts val="800"/>
              </a:spcAft>
            </a:pPr>
            <a:endParaRPr lang="tr-TR" sz="2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Resim 3">
            <a:extLst>
              <a:ext uri="{FF2B5EF4-FFF2-40B4-BE49-F238E27FC236}">
                <a16:creationId xmlns:a16="http://schemas.microsoft.com/office/drawing/2014/main" id="{FCFD25C0-41B2-8E58-3A5F-65B233D2AFEC}"/>
              </a:ext>
            </a:extLst>
          </p:cNvPr>
          <p:cNvPicPr>
            <a:picLocks noChangeAspect="1"/>
          </p:cNvPicPr>
          <p:nvPr/>
        </p:nvPicPr>
        <p:blipFill>
          <a:blip r:embed="rId2"/>
          <a:stretch>
            <a:fillRect/>
          </a:stretch>
        </p:blipFill>
        <p:spPr>
          <a:xfrm>
            <a:off x="62948" y="49060"/>
            <a:ext cx="1073426" cy="993912"/>
          </a:xfrm>
          <a:prstGeom prst="rect">
            <a:avLst/>
          </a:prstGeom>
        </p:spPr>
      </p:pic>
      <p:pic>
        <p:nvPicPr>
          <p:cNvPr id="5" name="Resim 4">
            <a:extLst>
              <a:ext uri="{FF2B5EF4-FFF2-40B4-BE49-F238E27FC236}">
                <a16:creationId xmlns:a16="http://schemas.microsoft.com/office/drawing/2014/main" id="{F5C2375F-824E-49E1-370B-93F86A6E88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40033" y="11688"/>
            <a:ext cx="1073427" cy="1068656"/>
          </a:xfrm>
          <a:prstGeom prst="rect">
            <a:avLst/>
          </a:prstGeom>
        </p:spPr>
      </p:pic>
      <p:sp>
        <p:nvSpPr>
          <p:cNvPr id="6" name="Alt Bilgi Yer Tutucusu 5">
            <a:extLst>
              <a:ext uri="{FF2B5EF4-FFF2-40B4-BE49-F238E27FC236}">
                <a16:creationId xmlns:a16="http://schemas.microsoft.com/office/drawing/2014/main" id="{8E03AB3F-7BBB-0DB8-88A3-F6E00D67EAB6}"/>
              </a:ext>
            </a:extLst>
          </p:cNvPr>
          <p:cNvSpPr>
            <a:spLocks noGrp="1"/>
          </p:cNvSpPr>
          <p:nvPr>
            <p:ph type="ftr" sz="quarter" idx="11"/>
          </p:nvPr>
        </p:nvSpPr>
        <p:spPr>
          <a:xfrm>
            <a:off x="-500742" y="6176962"/>
            <a:ext cx="6346371" cy="372642"/>
          </a:xfrm>
        </p:spPr>
        <p:txBody>
          <a:bodyPr/>
          <a:lstStyle/>
          <a:p>
            <a:r>
              <a:rPr lang="tr-TR" dirty="0"/>
              <a:t>İİBF Uygulamalı Eğitim Yönergesinden alınmıştır.</a:t>
            </a:r>
          </a:p>
        </p:txBody>
      </p:sp>
    </p:spTree>
    <p:extLst>
      <p:ext uri="{BB962C8B-B14F-4D97-AF65-F5344CB8AC3E}">
        <p14:creationId xmlns:p14="http://schemas.microsoft.com/office/powerpoint/2010/main" val="41533689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C8F40D-BC28-B9AD-ED69-8FEDF0F320AC}"/>
              </a:ext>
            </a:extLst>
          </p:cNvPr>
          <p:cNvSpPr>
            <a:spLocks noGrp="1"/>
          </p:cNvSpPr>
          <p:nvPr>
            <p:ph type="title"/>
          </p:nvPr>
        </p:nvSpPr>
        <p:spPr>
          <a:xfrm>
            <a:off x="1597860" y="127421"/>
            <a:ext cx="10515600" cy="1325563"/>
          </a:xfrm>
        </p:spPr>
        <p:txBody>
          <a:bodyPr/>
          <a:lstStyle/>
          <a:p>
            <a:pPr algn="ctr"/>
            <a:r>
              <a:rPr lang="tr-TR" sz="4400" b="1" dirty="0">
                <a:effectLst/>
                <a:latin typeface="Times New Roman" panose="02020603050405020304" pitchFamily="18" charset="0"/>
                <a:ea typeface="Calibri" panose="020F0502020204030204" pitchFamily="34" charset="0"/>
                <a:cs typeface="Times New Roman" panose="02020603050405020304" pitchFamily="18" charset="0"/>
              </a:rPr>
              <a:t>ÖĞRENCİ GÖREV VE SORUMLULUKLARI</a:t>
            </a:r>
            <a:endParaRPr lang="tr-TR" dirty="0"/>
          </a:p>
        </p:txBody>
      </p:sp>
      <p:sp>
        <p:nvSpPr>
          <p:cNvPr id="3" name="İçerik Yer Tutucusu 2">
            <a:extLst>
              <a:ext uri="{FF2B5EF4-FFF2-40B4-BE49-F238E27FC236}">
                <a16:creationId xmlns:a16="http://schemas.microsoft.com/office/drawing/2014/main" id="{D36AA6D8-5BDF-0021-634E-EB21B010D96C}"/>
              </a:ext>
            </a:extLst>
          </p:cNvPr>
          <p:cNvSpPr>
            <a:spLocks noGrp="1"/>
          </p:cNvSpPr>
          <p:nvPr>
            <p:ph idx="1"/>
          </p:nvPr>
        </p:nvSpPr>
        <p:spPr/>
        <p:txBody>
          <a:bodyPr>
            <a:normAutofit/>
          </a:bodyPr>
          <a:lstStyle/>
          <a:p>
            <a:pPr marL="0" indent="0" algn="just">
              <a:lnSpc>
                <a:spcPct val="107000"/>
              </a:lnSpc>
              <a:spcAft>
                <a:spcPts val="800"/>
              </a:spcAft>
              <a:buNone/>
            </a:pPr>
            <a:r>
              <a:rPr lang="tr-TR" sz="2200" dirty="0">
                <a:effectLst/>
                <a:latin typeface="Times New Roman" panose="02020603050405020304" pitchFamily="18" charset="0"/>
                <a:ea typeface="Calibri" panose="020F0502020204030204" pitchFamily="34" charset="0"/>
                <a:cs typeface="Times New Roman" panose="02020603050405020304" pitchFamily="18" charset="0"/>
              </a:rPr>
              <a:t>1. Uygulamalı Eğitim Başvuru ve Kabul Formunu doldurup ilgili taraflara onaylatmak</a:t>
            </a:r>
          </a:p>
          <a:p>
            <a:pPr marL="0" indent="0" algn="just">
              <a:lnSpc>
                <a:spcPct val="107000"/>
              </a:lnSpc>
              <a:spcAft>
                <a:spcPts val="800"/>
              </a:spcAft>
              <a:buNone/>
            </a:pPr>
            <a:r>
              <a:rPr lang="tr-TR" sz="2200" dirty="0">
                <a:effectLst/>
                <a:latin typeface="Times New Roman" panose="02020603050405020304" pitchFamily="18" charset="0"/>
                <a:ea typeface="Calibri" panose="020F0502020204030204" pitchFamily="34" charset="0"/>
                <a:cs typeface="Times New Roman" panose="02020603050405020304" pitchFamily="18" charset="0"/>
              </a:rPr>
              <a:t>2. "Yüksek Öğretim Kurumları Öğrenci Disiplin Yönetmeliği" hükümlerinin yanı sıra uygulamalı eğitimlerini sürdürdükleri kurumun çalışma, disiplin ve iş güvenliği ile ilgili kurallarına uymak</a:t>
            </a:r>
          </a:p>
          <a:p>
            <a:pPr marL="0" indent="0" algn="just">
              <a:lnSpc>
                <a:spcPct val="107000"/>
              </a:lnSpc>
              <a:spcAft>
                <a:spcPts val="800"/>
              </a:spcAft>
              <a:buNone/>
            </a:pPr>
            <a:r>
              <a:rPr lang="tr-TR" sz="2200" dirty="0">
                <a:effectLst/>
                <a:latin typeface="Times New Roman" panose="02020603050405020304" pitchFamily="18" charset="0"/>
                <a:ea typeface="Calibri" panose="020F0502020204030204" pitchFamily="34" charset="0"/>
                <a:cs typeface="Times New Roman" panose="02020603050405020304" pitchFamily="18" charset="0"/>
              </a:rPr>
              <a:t>3. Kurum eğitim sorumlularınca kendilerine verilen görevleri yapmak</a:t>
            </a:r>
          </a:p>
          <a:p>
            <a:pPr marL="0" indent="0" algn="just">
              <a:lnSpc>
                <a:spcPct val="107000"/>
              </a:lnSpc>
              <a:spcAft>
                <a:spcPts val="800"/>
              </a:spcAft>
              <a:buNone/>
            </a:pPr>
            <a:r>
              <a:rPr lang="tr-TR" sz="2200" dirty="0">
                <a:effectLst/>
                <a:latin typeface="Times New Roman" panose="02020603050405020304" pitchFamily="18" charset="0"/>
                <a:ea typeface="Calibri" panose="020F0502020204030204" pitchFamily="34" charset="0"/>
                <a:cs typeface="Times New Roman" panose="02020603050405020304" pitchFamily="18" charset="0"/>
              </a:rPr>
              <a:t>4. Kuruma ait özel bilgileri üçüncü şahıslara iletmemek</a:t>
            </a:r>
          </a:p>
          <a:p>
            <a:pPr marL="0" indent="0" algn="just">
              <a:lnSpc>
                <a:spcPct val="107000"/>
              </a:lnSpc>
              <a:spcAft>
                <a:spcPts val="800"/>
              </a:spcAft>
              <a:buNone/>
            </a:pPr>
            <a:r>
              <a:rPr lang="tr-TR" sz="2200" dirty="0">
                <a:effectLst/>
                <a:latin typeface="Times New Roman" panose="02020603050405020304" pitchFamily="18" charset="0"/>
                <a:ea typeface="Calibri" panose="020F0502020204030204" pitchFamily="34" charset="0"/>
                <a:cs typeface="Times New Roman" panose="02020603050405020304" pitchFamily="18" charset="0"/>
              </a:rPr>
              <a:t>5. Kullandıkları her türlü kurum araç ve gerecini özenle kullanmak</a:t>
            </a:r>
          </a:p>
          <a:p>
            <a:pPr marL="0" indent="0" algn="just">
              <a:lnSpc>
                <a:spcPct val="107000"/>
              </a:lnSpc>
              <a:spcAft>
                <a:spcPts val="800"/>
              </a:spcAft>
              <a:buNone/>
            </a:pPr>
            <a:endParaRPr lang="tr-TR" sz="2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tr-TR" sz="2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tr-TR" sz="2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tr-TR" sz="22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4" name="Resim 3">
            <a:extLst>
              <a:ext uri="{FF2B5EF4-FFF2-40B4-BE49-F238E27FC236}">
                <a16:creationId xmlns:a16="http://schemas.microsoft.com/office/drawing/2014/main" id="{FCFD25C0-41B2-8E58-3A5F-65B233D2AFEC}"/>
              </a:ext>
            </a:extLst>
          </p:cNvPr>
          <p:cNvPicPr>
            <a:picLocks noChangeAspect="1"/>
          </p:cNvPicPr>
          <p:nvPr/>
        </p:nvPicPr>
        <p:blipFill>
          <a:blip r:embed="rId2"/>
          <a:stretch>
            <a:fillRect/>
          </a:stretch>
        </p:blipFill>
        <p:spPr>
          <a:xfrm>
            <a:off x="62948" y="49060"/>
            <a:ext cx="1073426" cy="993912"/>
          </a:xfrm>
          <a:prstGeom prst="rect">
            <a:avLst/>
          </a:prstGeom>
        </p:spPr>
      </p:pic>
      <p:pic>
        <p:nvPicPr>
          <p:cNvPr id="5" name="Resim 4">
            <a:extLst>
              <a:ext uri="{FF2B5EF4-FFF2-40B4-BE49-F238E27FC236}">
                <a16:creationId xmlns:a16="http://schemas.microsoft.com/office/drawing/2014/main" id="{F5C2375F-824E-49E1-370B-93F86A6E88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40033" y="11688"/>
            <a:ext cx="1073427" cy="1068656"/>
          </a:xfrm>
          <a:prstGeom prst="rect">
            <a:avLst/>
          </a:prstGeom>
        </p:spPr>
      </p:pic>
    </p:spTree>
    <p:extLst>
      <p:ext uri="{BB962C8B-B14F-4D97-AF65-F5344CB8AC3E}">
        <p14:creationId xmlns:p14="http://schemas.microsoft.com/office/powerpoint/2010/main" val="28129940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C8F40D-BC28-B9AD-ED69-8FEDF0F320AC}"/>
              </a:ext>
            </a:extLst>
          </p:cNvPr>
          <p:cNvSpPr>
            <a:spLocks noGrp="1"/>
          </p:cNvSpPr>
          <p:nvPr>
            <p:ph type="title"/>
          </p:nvPr>
        </p:nvSpPr>
        <p:spPr>
          <a:xfrm>
            <a:off x="1597860" y="127421"/>
            <a:ext cx="10515600" cy="1325563"/>
          </a:xfrm>
        </p:spPr>
        <p:txBody>
          <a:bodyPr/>
          <a:lstStyle/>
          <a:p>
            <a:pPr algn="ctr"/>
            <a:r>
              <a:rPr lang="tr-TR" sz="4400" b="1" dirty="0">
                <a:effectLst/>
                <a:latin typeface="Times New Roman" panose="02020603050405020304" pitchFamily="18" charset="0"/>
                <a:ea typeface="Calibri" panose="020F0502020204030204" pitchFamily="34" charset="0"/>
                <a:cs typeface="Times New Roman" panose="02020603050405020304" pitchFamily="18" charset="0"/>
              </a:rPr>
              <a:t>ÖĞRENCİ GÖREV VE SORUMLULUKLARI</a:t>
            </a:r>
            <a:endParaRPr lang="tr-TR" dirty="0"/>
          </a:p>
        </p:txBody>
      </p:sp>
      <p:sp>
        <p:nvSpPr>
          <p:cNvPr id="3" name="İçerik Yer Tutucusu 2">
            <a:extLst>
              <a:ext uri="{FF2B5EF4-FFF2-40B4-BE49-F238E27FC236}">
                <a16:creationId xmlns:a16="http://schemas.microsoft.com/office/drawing/2014/main" id="{D36AA6D8-5BDF-0021-634E-EB21B010D96C}"/>
              </a:ext>
            </a:extLst>
          </p:cNvPr>
          <p:cNvSpPr>
            <a:spLocks noGrp="1"/>
          </p:cNvSpPr>
          <p:nvPr>
            <p:ph idx="1"/>
          </p:nvPr>
        </p:nvSpPr>
        <p:spPr/>
        <p:txBody>
          <a:bodyPr>
            <a:normAutofit/>
          </a:bodyPr>
          <a:lstStyle/>
          <a:p>
            <a:pPr marL="0" indent="0" algn="just">
              <a:lnSpc>
                <a:spcPct val="107000"/>
              </a:lnSpc>
              <a:spcAft>
                <a:spcPts val="800"/>
              </a:spcAft>
              <a:buNone/>
            </a:pPr>
            <a:r>
              <a:rPr lang="tr-TR" sz="2200" dirty="0">
                <a:effectLst/>
                <a:latin typeface="Times New Roman" panose="02020603050405020304" pitchFamily="18" charset="0"/>
                <a:ea typeface="Calibri" panose="020F0502020204030204" pitchFamily="34" charset="0"/>
                <a:cs typeface="Times New Roman" panose="02020603050405020304" pitchFamily="18" charset="0"/>
              </a:rPr>
              <a:t>6. Sendikal etkinliklere katılmamak</a:t>
            </a:r>
          </a:p>
          <a:p>
            <a:pPr marL="0" indent="0" algn="just">
              <a:lnSpc>
                <a:spcPct val="107000"/>
              </a:lnSpc>
              <a:spcAft>
                <a:spcPts val="800"/>
              </a:spcAft>
              <a:buNone/>
            </a:pPr>
            <a:r>
              <a:rPr lang="tr-TR" sz="2200" dirty="0">
                <a:effectLst/>
                <a:latin typeface="Times New Roman" panose="02020603050405020304" pitchFamily="18" charset="0"/>
                <a:ea typeface="Calibri" panose="020F0502020204030204" pitchFamily="34" charset="0"/>
                <a:cs typeface="Times New Roman" panose="02020603050405020304" pitchFamily="18" charset="0"/>
              </a:rPr>
              <a:t>7. Uygulamalı eğitime düzenli olarak devam etmek</a:t>
            </a:r>
          </a:p>
          <a:p>
            <a:pPr marL="0" indent="0" algn="just">
              <a:lnSpc>
                <a:spcPct val="107000"/>
              </a:lnSpc>
              <a:spcAft>
                <a:spcPts val="800"/>
              </a:spcAft>
              <a:buNone/>
            </a:pPr>
            <a:r>
              <a:rPr lang="tr-TR" sz="2200" dirty="0">
                <a:effectLst/>
                <a:latin typeface="Times New Roman" panose="02020603050405020304" pitchFamily="18" charset="0"/>
                <a:ea typeface="Calibri" panose="020F0502020204030204" pitchFamily="34" charset="0"/>
                <a:cs typeface="Times New Roman" panose="02020603050405020304" pitchFamily="18" charset="0"/>
              </a:rPr>
              <a:t>8. Eğitimleriyle ilgili her türlü mazeret ve isteklerini Sorumlu Öğretim Elemanı ve Kurum Sorumlusuna bildirmek. Kurumdan ayrılmalarını gerektirecek zorunlu hallerde Kurum Sorumlusundan izin almak</a:t>
            </a:r>
          </a:p>
          <a:p>
            <a:pPr marL="0" indent="0" algn="just">
              <a:lnSpc>
                <a:spcPct val="107000"/>
              </a:lnSpc>
              <a:spcAft>
                <a:spcPts val="800"/>
              </a:spcAft>
              <a:buNone/>
            </a:pPr>
            <a:r>
              <a:rPr lang="tr-TR" sz="2200" dirty="0">
                <a:effectLst/>
                <a:latin typeface="Times New Roman" panose="02020603050405020304" pitchFamily="18" charset="0"/>
                <a:ea typeface="Calibri" panose="020F0502020204030204" pitchFamily="34" charset="0"/>
                <a:cs typeface="Times New Roman" panose="02020603050405020304" pitchFamily="18" charset="0"/>
              </a:rPr>
              <a:t>9. Uygulamalı eğitim süresince günlük faaliyetlerini Uygulamalı Eğitim Defterine özetlemek, ilgili kişilere bu defteri onaylatmak ve Uygulamalı Eğitim Defterini, uygulamalı eğitim sonunda, akademik takvime göre en geç yarıyıl sonu sınavlarının ilk haftasının sonuna kadar, basılı olarak ve elektronik ortamda Sorumlu Öğretim Elemanına teslim etmek</a:t>
            </a:r>
          </a:p>
          <a:p>
            <a:pPr marL="0" indent="0" algn="just">
              <a:lnSpc>
                <a:spcPct val="107000"/>
              </a:lnSpc>
              <a:spcAft>
                <a:spcPts val="800"/>
              </a:spcAft>
              <a:buNone/>
            </a:pPr>
            <a:endParaRPr lang="tr-TR" sz="2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tr-TR" sz="2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tr-TR" sz="2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tr-TR" sz="22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4" name="Resim 3">
            <a:extLst>
              <a:ext uri="{FF2B5EF4-FFF2-40B4-BE49-F238E27FC236}">
                <a16:creationId xmlns:a16="http://schemas.microsoft.com/office/drawing/2014/main" id="{FCFD25C0-41B2-8E58-3A5F-65B233D2AFEC}"/>
              </a:ext>
            </a:extLst>
          </p:cNvPr>
          <p:cNvPicPr>
            <a:picLocks noChangeAspect="1"/>
          </p:cNvPicPr>
          <p:nvPr/>
        </p:nvPicPr>
        <p:blipFill>
          <a:blip r:embed="rId2"/>
          <a:stretch>
            <a:fillRect/>
          </a:stretch>
        </p:blipFill>
        <p:spPr>
          <a:xfrm>
            <a:off x="62948" y="49060"/>
            <a:ext cx="1073426" cy="993912"/>
          </a:xfrm>
          <a:prstGeom prst="rect">
            <a:avLst/>
          </a:prstGeom>
        </p:spPr>
      </p:pic>
      <p:pic>
        <p:nvPicPr>
          <p:cNvPr id="5" name="Resim 4">
            <a:extLst>
              <a:ext uri="{FF2B5EF4-FFF2-40B4-BE49-F238E27FC236}">
                <a16:creationId xmlns:a16="http://schemas.microsoft.com/office/drawing/2014/main" id="{F5C2375F-824E-49E1-370B-93F86A6E88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40033" y="11688"/>
            <a:ext cx="1073427" cy="1068656"/>
          </a:xfrm>
          <a:prstGeom prst="rect">
            <a:avLst/>
          </a:prstGeom>
        </p:spPr>
      </p:pic>
    </p:spTree>
    <p:extLst>
      <p:ext uri="{BB962C8B-B14F-4D97-AF65-F5344CB8AC3E}">
        <p14:creationId xmlns:p14="http://schemas.microsoft.com/office/powerpoint/2010/main" val="6083809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C8F40D-BC28-B9AD-ED69-8FEDF0F320AC}"/>
              </a:ext>
            </a:extLst>
          </p:cNvPr>
          <p:cNvSpPr>
            <a:spLocks noGrp="1"/>
          </p:cNvSpPr>
          <p:nvPr>
            <p:ph type="title"/>
          </p:nvPr>
        </p:nvSpPr>
        <p:spPr>
          <a:xfrm>
            <a:off x="1597860" y="127421"/>
            <a:ext cx="10515600" cy="1325563"/>
          </a:xfrm>
        </p:spPr>
        <p:txBody>
          <a:bodyPr/>
          <a:lstStyle/>
          <a:p>
            <a:pPr algn="ctr"/>
            <a:r>
              <a:rPr lang="tr-TR" sz="4400" b="1" dirty="0">
                <a:effectLst/>
                <a:latin typeface="Times New Roman" panose="02020603050405020304" pitchFamily="18" charset="0"/>
                <a:ea typeface="Calibri" panose="020F0502020204030204" pitchFamily="34" charset="0"/>
                <a:cs typeface="Times New Roman" panose="02020603050405020304" pitchFamily="18" charset="0"/>
              </a:rPr>
              <a:t>ÖĞRENCİ GÖREV VE SORUMLULUKLARI</a:t>
            </a:r>
            <a:endParaRPr lang="tr-TR" dirty="0"/>
          </a:p>
        </p:txBody>
      </p:sp>
      <p:sp>
        <p:nvSpPr>
          <p:cNvPr id="3" name="İçerik Yer Tutucusu 2">
            <a:extLst>
              <a:ext uri="{FF2B5EF4-FFF2-40B4-BE49-F238E27FC236}">
                <a16:creationId xmlns:a16="http://schemas.microsoft.com/office/drawing/2014/main" id="{D36AA6D8-5BDF-0021-634E-EB21B010D96C}"/>
              </a:ext>
            </a:extLst>
          </p:cNvPr>
          <p:cNvSpPr>
            <a:spLocks noGrp="1"/>
          </p:cNvSpPr>
          <p:nvPr>
            <p:ph idx="1"/>
          </p:nvPr>
        </p:nvSpPr>
        <p:spPr/>
        <p:txBody>
          <a:bodyPr>
            <a:normAutofit/>
          </a:bodyPr>
          <a:lstStyle/>
          <a:p>
            <a:pPr marL="0" indent="0" algn="just">
              <a:lnSpc>
                <a:spcPct val="107000"/>
              </a:lnSpc>
              <a:spcAft>
                <a:spcPts val="800"/>
              </a:spcAft>
              <a:buNone/>
            </a:pPr>
            <a:r>
              <a:rPr lang="tr-TR" sz="2200" dirty="0">
                <a:effectLst/>
                <a:latin typeface="Times New Roman" panose="02020603050405020304" pitchFamily="18" charset="0"/>
                <a:ea typeface="Calibri" panose="020F0502020204030204" pitchFamily="34" charset="0"/>
                <a:cs typeface="Times New Roman" panose="02020603050405020304" pitchFamily="18" charset="0"/>
              </a:rPr>
              <a:t>10. Sağlık raporu almaları durumunda Sorumlu Öğretim Elemanı ve Kurum Sorumlusuna aynı gün içerisinde bilgilendirmek ve raporun aslını en geç 3 gün içerisinde bağlı bulunduğu akademik birime ulaştırmak</a:t>
            </a:r>
          </a:p>
          <a:p>
            <a:pPr marL="0" indent="0" algn="just">
              <a:lnSpc>
                <a:spcPct val="107000"/>
              </a:lnSpc>
              <a:spcAft>
                <a:spcPts val="800"/>
              </a:spcAft>
              <a:buNone/>
            </a:pPr>
            <a:r>
              <a:rPr lang="tr-TR" sz="2200" dirty="0">
                <a:effectLst/>
                <a:latin typeface="Times New Roman" panose="02020603050405020304" pitchFamily="18" charset="0"/>
                <a:ea typeface="Calibri" panose="020F0502020204030204" pitchFamily="34" charset="0"/>
                <a:cs typeface="Times New Roman" panose="02020603050405020304" pitchFamily="18" charset="0"/>
              </a:rPr>
              <a:t>11. Kurumda uygulamalı eğitim çalışma yerlerini Kurum Sorumlusunun bilgisi olmaksızın değiştirmemek, aksine hareket etmeleri halinde doğabilecek kaza ve zararlardan şahsen sorumlu tutulacaklarından dolayı kullandıkları her türlü araç ve gereci özenle kullanmak.</a:t>
            </a:r>
          </a:p>
          <a:p>
            <a:pPr marL="0" indent="0" algn="just">
              <a:lnSpc>
                <a:spcPct val="107000"/>
              </a:lnSpc>
              <a:spcAft>
                <a:spcPts val="800"/>
              </a:spcAft>
              <a:buNone/>
            </a:pPr>
            <a:r>
              <a:rPr lang="tr-TR" sz="2200" dirty="0">
                <a:effectLst/>
                <a:latin typeface="Times New Roman" panose="02020603050405020304" pitchFamily="18" charset="0"/>
                <a:ea typeface="Calibri" panose="020F0502020204030204" pitchFamily="34" charset="0"/>
                <a:cs typeface="Times New Roman" panose="02020603050405020304" pitchFamily="18" charset="0"/>
              </a:rPr>
              <a:t>12. Uygulamalı eğitim yaptıkları kurumu Uygulamalı Eğitim Dersi Kurum Sorumlusunun ve Bölüm Uygulamalı Eğitim Dersi Koordinatörünün yazılı onayı olmaksızın değiştirmemek</a:t>
            </a:r>
          </a:p>
          <a:p>
            <a:pPr marL="0" indent="0" algn="just">
              <a:lnSpc>
                <a:spcPct val="107000"/>
              </a:lnSpc>
              <a:spcAft>
                <a:spcPts val="800"/>
              </a:spcAft>
              <a:buNone/>
            </a:pPr>
            <a:endParaRPr lang="tr-TR" sz="2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tr-TR" sz="2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tr-TR" sz="2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tr-TR" sz="22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4" name="Resim 3">
            <a:extLst>
              <a:ext uri="{FF2B5EF4-FFF2-40B4-BE49-F238E27FC236}">
                <a16:creationId xmlns:a16="http://schemas.microsoft.com/office/drawing/2014/main" id="{FCFD25C0-41B2-8E58-3A5F-65B233D2AFEC}"/>
              </a:ext>
            </a:extLst>
          </p:cNvPr>
          <p:cNvPicPr>
            <a:picLocks noChangeAspect="1"/>
          </p:cNvPicPr>
          <p:nvPr/>
        </p:nvPicPr>
        <p:blipFill>
          <a:blip r:embed="rId2"/>
          <a:stretch>
            <a:fillRect/>
          </a:stretch>
        </p:blipFill>
        <p:spPr>
          <a:xfrm>
            <a:off x="62948" y="49060"/>
            <a:ext cx="1073426" cy="993912"/>
          </a:xfrm>
          <a:prstGeom prst="rect">
            <a:avLst/>
          </a:prstGeom>
        </p:spPr>
      </p:pic>
      <p:pic>
        <p:nvPicPr>
          <p:cNvPr id="5" name="Resim 4">
            <a:extLst>
              <a:ext uri="{FF2B5EF4-FFF2-40B4-BE49-F238E27FC236}">
                <a16:creationId xmlns:a16="http://schemas.microsoft.com/office/drawing/2014/main" id="{F5C2375F-824E-49E1-370B-93F86A6E88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40033" y="11688"/>
            <a:ext cx="1073427" cy="1068656"/>
          </a:xfrm>
          <a:prstGeom prst="rect">
            <a:avLst/>
          </a:prstGeom>
        </p:spPr>
      </p:pic>
    </p:spTree>
    <p:extLst>
      <p:ext uri="{BB962C8B-B14F-4D97-AF65-F5344CB8AC3E}">
        <p14:creationId xmlns:p14="http://schemas.microsoft.com/office/powerpoint/2010/main" val="25364132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98BA7B5-8A73-F9A4-A6FC-89D53D7E058A}"/>
              </a:ext>
            </a:extLst>
          </p:cNvPr>
          <p:cNvPicPr>
            <a:picLocks noChangeAspect="1"/>
          </p:cNvPicPr>
          <p:nvPr/>
        </p:nvPicPr>
        <p:blipFill>
          <a:blip r:embed="rId3"/>
          <a:stretch>
            <a:fillRect/>
          </a:stretch>
        </p:blipFill>
        <p:spPr>
          <a:xfrm>
            <a:off x="62948" y="49060"/>
            <a:ext cx="1073426" cy="993912"/>
          </a:xfrm>
          <a:prstGeom prst="rect">
            <a:avLst/>
          </a:prstGeom>
        </p:spPr>
      </p:pic>
      <p:pic>
        <p:nvPicPr>
          <p:cNvPr id="5" name="Resim 4">
            <a:extLst>
              <a:ext uri="{FF2B5EF4-FFF2-40B4-BE49-F238E27FC236}">
                <a16:creationId xmlns:a16="http://schemas.microsoft.com/office/drawing/2014/main" id="{ABAAB224-007B-1BF7-5C1E-21550E245FF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040033" y="11688"/>
            <a:ext cx="1073427" cy="1068656"/>
          </a:xfrm>
          <a:prstGeom prst="rect">
            <a:avLst/>
          </a:prstGeom>
        </p:spPr>
      </p:pic>
      <p:sp>
        <p:nvSpPr>
          <p:cNvPr id="11" name="Başlık 1">
            <a:extLst>
              <a:ext uri="{FF2B5EF4-FFF2-40B4-BE49-F238E27FC236}">
                <a16:creationId xmlns:a16="http://schemas.microsoft.com/office/drawing/2014/main" id="{12AC825E-6E4B-4B13-2713-72BCD2EB0F32}"/>
              </a:ext>
            </a:extLst>
          </p:cNvPr>
          <p:cNvSpPr txBox="1">
            <a:spLocks/>
          </p:cNvSpPr>
          <p:nvPr/>
        </p:nvSpPr>
        <p:spPr>
          <a:xfrm>
            <a:off x="318026" y="681037"/>
            <a:ext cx="10515600" cy="28068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b="1">
                <a:solidFill>
                  <a:srgbClr val="001F37"/>
                </a:solidFill>
                <a:latin typeface="MuteBold"/>
                <a:ea typeface="+mn-ea"/>
                <a:cs typeface="+mn-cs"/>
              </a:defRPr>
            </a:pPr>
            <a:r>
              <a:rPr lang="tr-TR" b="1" dirty="0">
                <a:solidFill>
                  <a:srgbClr val="001F37"/>
                </a:solidFill>
                <a:latin typeface="Times New Roman" panose="02020603050405020304" pitchFamily="18" charset="0"/>
                <a:ea typeface="+mn-ea"/>
                <a:cs typeface="Times New Roman" panose="02020603050405020304" pitchFamily="18" charset="0"/>
              </a:rPr>
              <a:t>Ölçme ve Değerlendirme</a:t>
            </a:r>
          </a:p>
        </p:txBody>
      </p:sp>
      <p:sp>
        <p:nvSpPr>
          <p:cNvPr id="7" name="İçerik Yer Tutucusu 6">
            <a:extLst>
              <a:ext uri="{FF2B5EF4-FFF2-40B4-BE49-F238E27FC236}">
                <a16:creationId xmlns:a16="http://schemas.microsoft.com/office/drawing/2014/main" id="{186D6F04-7CDD-118F-9CF4-68FE68A1DF9C}"/>
              </a:ext>
            </a:extLst>
          </p:cNvPr>
          <p:cNvSpPr>
            <a:spLocks noGrp="1"/>
          </p:cNvSpPr>
          <p:nvPr>
            <p:ph idx="1"/>
          </p:nvPr>
        </p:nvSpPr>
        <p:spPr>
          <a:xfrm>
            <a:off x="838200" y="1825624"/>
            <a:ext cx="10515600" cy="5032375"/>
          </a:xfrm>
        </p:spPr>
        <p:txBody>
          <a:bodyPr>
            <a:noAutofit/>
          </a:bodyPr>
          <a:lstStyle/>
          <a:p>
            <a:pPr marL="0" indent="0">
              <a:buNone/>
            </a:pPr>
            <a:r>
              <a:rPr lang="tr-TR" sz="2200" dirty="0">
                <a:latin typeface="Times New Roman" panose="02020603050405020304" pitchFamily="18" charset="0"/>
                <a:cs typeface="Times New Roman" panose="02020603050405020304" pitchFamily="18" charset="0"/>
              </a:rPr>
              <a:t>Yalova Üniversitesi İktisadi ve İdari Bilimler Fakültesi Uygulamalı Eğitim Dersi Yönergesinde, Ölçme ve Değerlendirme esasları aşağıdaki şekilde belirtilmiştir:</a:t>
            </a:r>
          </a:p>
          <a:p>
            <a:pPr marL="0" indent="0">
              <a:buNone/>
            </a:pPr>
            <a:r>
              <a:rPr lang="tr-TR" sz="2200" b="1" dirty="0">
                <a:latin typeface="Times New Roman" panose="02020603050405020304" pitchFamily="18" charset="0"/>
                <a:cs typeface="Times New Roman" panose="02020603050405020304" pitchFamily="18" charset="0"/>
              </a:rPr>
              <a:t>Ölçme ve değerlendirme</a:t>
            </a:r>
          </a:p>
          <a:p>
            <a:pPr marL="0" indent="0">
              <a:buNone/>
            </a:pPr>
            <a:r>
              <a:rPr lang="tr-TR" sz="2200" dirty="0">
                <a:latin typeface="Times New Roman" panose="02020603050405020304" pitchFamily="18" charset="0"/>
                <a:cs typeface="Times New Roman" panose="02020603050405020304" pitchFamily="18" charset="0"/>
              </a:rPr>
              <a:t>MADDE 17- (1) Dersin sorumlusu olan öğretim elemanı, öğrenciler tarafından sunulacak uygulama raporu ve uygulamalı eğitim dersi kurum yetkilisinin sunacağı raporu dikkate alarak öğrencilerin başarısını ölçer.</a:t>
            </a:r>
          </a:p>
          <a:p>
            <a:pPr marL="0" indent="0">
              <a:buNone/>
            </a:pPr>
            <a:r>
              <a:rPr lang="tr-TR" sz="2200" dirty="0">
                <a:latin typeface="Times New Roman" panose="02020603050405020304" pitchFamily="18" charset="0"/>
                <a:cs typeface="Times New Roman" panose="02020603050405020304" pitchFamily="18" charset="0"/>
              </a:rPr>
              <a:t>(2) </a:t>
            </a:r>
            <a:r>
              <a:rPr lang="tr-TR" sz="2200" b="1" u="sng" dirty="0">
                <a:latin typeface="Times New Roman" panose="02020603050405020304" pitchFamily="18" charset="0"/>
                <a:cs typeface="Times New Roman" panose="02020603050405020304" pitchFamily="18" charset="0"/>
              </a:rPr>
              <a:t>Kurum yetkilisinin notu vize yerine, öğrencinin hazırladığı raporlara göre dersin sorumlu öğretim elemanının belirleyeceği not ise yarı yıl sonu sınav notunu olarak kabul edilir.</a:t>
            </a:r>
          </a:p>
          <a:p>
            <a:pPr marL="0" indent="0">
              <a:buNone/>
            </a:pPr>
            <a:r>
              <a:rPr lang="tr-TR" sz="2200" dirty="0">
                <a:latin typeface="Times New Roman" panose="02020603050405020304" pitchFamily="18" charset="0"/>
                <a:cs typeface="Times New Roman" panose="02020603050405020304" pitchFamily="18" charset="0"/>
              </a:rPr>
              <a:t>(3) Öğrencilerin aldığı dersten başarısız olması halinde, aynı dersi veya yerine başka bir uygulamalı eğitim dersi alması gerekir.</a:t>
            </a:r>
          </a:p>
          <a:p>
            <a:pPr marL="0" indent="0">
              <a:buNone/>
            </a:pPr>
            <a:r>
              <a:rPr lang="tr-TR" sz="2200" dirty="0">
                <a:latin typeface="Times New Roman" panose="02020603050405020304" pitchFamily="18" charset="0"/>
                <a:cs typeface="Times New Roman" panose="02020603050405020304" pitchFamily="18" charset="0"/>
              </a:rPr>
              <a:t>(4) Zorunlu uygulamalı eğitim derslerinde başarısızlık halinde aynı dersin tekrar alınması gerekir.</a:t>
            </a:r>
          </a:p>
          <a:p>
            <a:pPr marL="0" indent="0">
              <a:buNone/>
            </a:pPr>
            <a:r>
              <a:rPr lang="tr-TR" sz="2200" dirty="0">
                <a:latin typeface="Times New Roman" panose="02020603050405020304" pitchFamily="18" charset="0"/>
                <a:cs typeface="Times New Roman" panose="02020603050405020304" pitchFamily="18" charset="0"/>
              </a:rPr>
              <a:t>(5) Başarısız öğrenciler için bütünleme yoktur.</a:t>
            </a:r>
          </a:p>
          <a:p>
            <a:r>
              <a:rPr lang="tr-TR" sz="2200" dirty="0">
                <a:latin typeface="Times New Roman" panose="02020603050405020304" pitchFamily="18" charset="0"/>
                <a:cs typeface="Times New Roman" panose="02020603050405020304" pitchFamily="18" charset="0"/>
              </a:rPr>
              <a:t>(6) Öğrencinin yaptığı uygulama eğitiminin toplam saati veya </a:t>
            </a:r>
            <a:r>
              <a:rPr lang="tr-TR" sz="2200" dirty="0" err="1">
                <a:latin typeface="Times New Roman" panose="02020603050405020304" pitchFamily="18" charset="0"/>
                <a:cs typeface="Times New Roman" panose="02020603050405020304" pitchFamily="18" charset="0"/>
              </a:rPr>
              <a:t>AKTS´si</a:t>
            </a:r>
            <a:r>
              <a:rPr lang="tr-TR" sz="2200" dirty="0">
                <a:latin typeface="Times New Roman" panose="02020603050405020304" pitchFamily="18" charset="0"/>
                <a:cs typeface="Times New Roman" panose="02020603050405020304" pitchFamily="18" charset="0"/>
              </a:rPr>
              <a:t> not durum çizelgesine işlenir.</a:t>
            </a:r>
          </a:p>
          <a:p>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15062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BFE16-99DC-E592-4C89-1CDAD5C6A3AF}"/>
              </a:ext>
            </a:extLst>
          </p:cNvPr>
          <p:cNvSpPr>
            <a:spLocks noGrp="1"/>
          </p:cNvSpPr>
          <p:nvPr>
            <p:ph type="title"/>
          </p:nvPr>
        </p:nvSpPr>
        <p:spPr>
          <a:xfrm>
            <a:off x="838200" y="681037"/>
            <a:ext cx="10515600" cy="1325563"/>
          </a:xfrm>
        </p:spPr>
        <p:txBody>
          <a:bodyPr/>
          <a:lstStyle/>
          <a:p>
            <a:pPr algn="ctr"/>
            <a:r>
              <a:rPr lang="tr-TR" b="1" dirty="0"/>
              <a:t>SUNUM PLANI</a:t>
            </a:r>
          </a:p>
        </p:txBody>
      </p:sp>
      <p:sp>
        <p:nvSpPr>
          <p:cNvPr id="3" name="Content Placeholder 2">
            <a:extLst>
              <a:ext uri="{FF2B5EF4-FFF2-40B4-BE49-F238E27FC236}">
                <a16:creationId xmlns:a16="http://schemas.microsoft.com/office/drawing/2014/main" id="{A53EDEF7-B3CC-2163-B86C-0E4CBEDE42E4}"/>
              </a:ext>
            </a:extLst>
          </p:cNvPr>
          <p:cNvSpPr>
            <a:spLocks noGrp="1"/>
          </p:cNvSpPr>
          <p:nvPr>
            <p:ph idx="1"/>
          </p:nvPr>
        </p:nvSpPr>
        <p:spPr>
          <a:xfrm>
            <a:off x="838200" y="2006600"/>
            <a:ext cx="10515600" cy="4351338"/>
          </a:xfrm>
        </p:spPr>
        <p:txBody>
          <a:bodyPr>
            <a:normAutofit/>
          </a:bodyPr>
          <a:lstStyle/>
          <a:p>
            <a:pPr algn="just"/>
            <a:r>
              <a:rPr lang="tr-TR" sz="2400" dirty="0">
                <a:latin typeface="Times New Roman" panose="02020603050405020304" pitchFamily="18" charset="0"/>
                <a:cs typeface="Times New Roman" panose="02020603050405020304" pitchFamily="18" charset="0"/>
              </a:rPr>
              <a:t>Uygulamalı Eğitim Dersi</a:t>
            </a:r>
          </a:p>
          <a:p>
            <a:pPr lvl="1" algn="just">
              <a:buFont typeface="Wingdings" panose="05000000000000000000" pitchFamily="2" charset="2"/>
              <a:buChar char="Ø"/>
            </a:pPr>
            <a:r>
              <a:rPr lang="tr-TR" sz="2000" dirty="0">
                <a:latin typeface="Times New Roman" panose="02020603050405020304" pitchFamily="18" charset="0"/>
                <a:cs typeface="Times New Roman" panose="02020603050405020304" pitchFamily="18" charset="0"/>
              </a:rPr>
              <a:t>Tanımı</a:t>
            </a:r>
          </a:p>
          <a:p>
            <a:pPr lvl="1" algn="just">
              <a:buFont typeface="Wingdings" panose="05000000000000000000" pitchFamily="2" charset="2"/>
              <a:buChar char="Ø"/>
            </a:pPr>
            <a:r>
              <a:rPr lang="tr-TR" sz="2000" dirty="0">
                <a:latin typeface="Times New Roman" panose="02020603050405020304" pitchFamily="18" charset="0"/>
                <a:cs typeface="Times New Roman" panose="02020603050405020304" pitchFamily="18" charset="0"/>
              </a:rPr>
              <a:t>Amacı</a:t>
            </a:r>
          </a:p>
          <a:p>
            <a:pPr lvl="1" algn="just">
              <a:buFont typeface="Wingdings" panose="05000000000000000000" pitchFamily="2" charset="2"/>
              <a:buChar char="Ø"/>
            </a:pPr>
            <a:r>
              <a:rPr lang="tr-TR" sz="2000" dirty="0">
                <a:latin typeface="Times New Roman" panose="02020603050405020304" pitchFamily="18" charset="0"/>
                <a:cs typeface="Times New Roman" panose="02020603050405020304" pitchFamily="18" charset="0"/>
              </a:rPr>
              <a:t>Süresi ve Dönemi</a:t>
            </a:r>
          </a:p>
          <a:p>
            <a:pPr lvl="1" algn="just">
              <a:buFont typeface="Wingdings" panose="05000000000000000000" pitchFamily="2" charset="2"/>
              <a:buChar char="Ø"/>
            </a:pPr>
            <a:r>
              <a:rPr lang="tr-TR" sz="2000" dirty="0">
                <a:latin typeface="Times New Roman" panose="02020603050405020304" pitchFamily="18" charset="0"/>
                <a:cs typeface="Times New Roman" panose="02020603050405020304" pitchFamily="18" charset="0"/>
              </a:rPr>
              <a:t>Alabilme Şartları</a:t>
            </a:r>
          </a:p>
          <a:p>
            <a:pPr lvl="1" algn="just">
              <a:buFont typeface="Wingdings" panose="05000000000000000000" pitchFamily="2" charset="2"/>
              <a:buChar char="Ø"/>
            </a:pPr>
            <a:r>
              <a:rPr lang="tr-TR" sz="2000" dirty="0">
                <a:latin typeface="Times New Roman" panose="02020603050405020304" pitchFamily="18" charset="0"/>
                <a:cs typeface="Times New Roman" panose="02020603050405020304" pitchFamily="18" charset="0"/>
              </a:rPr>
              <a:t>Seçilebilecek Kurumlar</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tr-T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Uygulamalı Eğitim Süreci</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tr-TR" sz="2400" dirty="0">
                <a:solidFill>
                  <a:prstClr val="black"/>
                </a:solidFill>
                <a:latin typeface="Times New Roman" panose="02020603050405020304" pitchFamily="18" charset="0"/>
                <a:cs typeface="Times New Roman" panose="02020603050405020304" pitchFamily="18" charset="0"/>
              </a:rPr>
              <a:t>Uygulamalı Eğitim ile İlgili Genel Hükümler</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tr-TR" sz="2400" dirty="0">
                <a:solidFill>
                  <a:prstClr val="black"/>
                </a:solidFill>
                <a:latin typeface="Times New Roman" panose="02020603050405020304" pitchFamily="18" charset="0"/>
                <a:cs typeface="Times New Roman" panose="02020603050405020304" pitchFamily="18" charset="0"/>
              </a:rPr>
              <a:t>Öğrenci Görev ve Sorumlukları</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tr-TR" sz="2400" dirty="0">
                <a:solidFill>
                  <a:prstClr val="black"/>
                </a:solidFill>
                <a:latin typeface="Times New Roman" panose="02020603050405020304" pitchFamily="18" charset="0"/>
                <a:cs typeface="Times New Roman" panose="02020603050405020304" pitchFamily="18" charset="0"/>
              </a:rPr>
              <a:t>Ölçme ve Değerlendirme</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tr-T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tr-T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lvl="1" algn="just"/>
            <a:endParaRPr lang="tr-TR" sz="2000" dirty="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p:txBody>
      </p:sp>
      <p:pic>
        <p:nvPicPr>
          <p:cNvPr id="4" name="Resim 3">
            <a:extLst>
              <a:ext uri="{FF2B5EF4-FFF2-40B4-BE49-F238E27FC236}">
                <a16:creationId xmlns:a16="http://schemas.microsoft.com/office/drawing/2014/main" id="{02282A0C-EE0E-51C0-AA02-0A8E4ACD0444}"/>
              </a:ext>
            </a:extLst>
          </p:cNvPr>
          <p:cNvPicPr>
            <a:picLocks noChangeAspect="1"/>
          </p:cNvPicPr>
          <p:nvPr/>
        </p:nvPicPr>
        <p:blipFill>
          <a:blip r:embed="rId2"/>
          <a:stretch>
            <a:fillRect/>
          </a:stretch>
        </p:blipFill>
        <p:spPr>
          <a:xfrm>
            <a:off x="62948" y="49060"/>
            <a:ext cx="1073426" cy="993912"/>
          </a:xfrm>
          <a:prstGeom prst="rect">
            <a:avLst/>
          </a:prstGeom>
        </p:spPr>
      </p:pic>
      <p:pic>
        <p:nvPicPr>
          <p:cNvPr id="5" name="Resim 4">
            <a:extLst>
              <a:ext uri="{FF2B5EF4-FFF2-40B4-BE49-F238E27FC236}">
                <a16:creationId xmlns:a16="http://schemas.microsoft.com/office/drawing/2014/main" id="{563C7CFD-7182-6B36-84C7-1AAAF2C06B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40033" y="11688"/>
            <a:ext cx="1073427" cy="1068656"/>
          </a:xfrm>
          <a:prstGeom prst="rect">
            <a:avLst/>
          </a:prstGeom>
        </p:spPr>
      </p:pic>
    </p:spTree>
    <p:extLst>
      <p:ext uri="{BB962C8B-B14F-4D97-AF65-F5344CB8AC3E}">
        <p14:creationId xmlns:p14="http://schemas.microsoft.com/office/powerpoint/2010/main" val="30288627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D98BA7B5-8A73-F9A4-A6FC-89D53D7E058A}"/>
              </a:ext>
            </a:extLst>
          </p:cNvPr>
          <p:cNvPicPr>
            <a:picLocks noChangeAspect="1"/>
          </p:cNvPicPr>
          <p:nvPr/>
        </p:nvPicPr>
        <p:blipFill>
          <a:blip r:embed="rId3"/>
          <a:stretch>
            <a:fillRect/>
          </a:stretch>
        </p:blipFill>
        <p:spPr>
          <a:xfrm>
            <a:off x="62948" y="49060"/>
            <a:ext cx="1073426" cy="993912"/>
          </a:xfrm>
          <a:prstGeom prst="rect">
            <a:avLst/>
          </a:prstGeom>
        </p:spPr>
      </p:pic>
      <p:pic>
        <p:nvPicPr>
          <p:cNvPr id="5" name="Resim 4">
            <a:extLst>
              <a:ext uri="{FF2B5EF4-FFF2-40B4-BE49-F238E27FC236}">
                <a16:creationId xmlns:a16="http://schemas.microsoft.com/office/drawing/2014/main" id="{ABAAB224-007B-1BF7-5C1E-21550E245FF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040033" y="11688"/>
            <a:ext cx="1073427" cy="1068656"/>
          </a:xfrm>
          <a:prstGeom prst="rect">
            <a:avLst/>
          </a:prstGeom>
        </p:spPr>
      </p:pic>
      <p:sp>
        <p:nvSpPr>
          <p:cNvPr id="11" name="Başlık 1">
            <a:extLst>
              <a:ext uri="{FF2B5EF4-FFF2-40B4-BE49-F238E27FC236}">
                <a16:creationId xmlns:a16="http://schemas.microsoft.com/office/drawing/2014/main" id="{12AC825E-6E4B-4B13-2713-72BCD2EB0F32}"/>
              </a:ext>
            </a:extLst>
          </p:cNvPr>
          <p:cNvSpPr txBox="1">
            <a:spLocks/>
          </p:cNvSpPr>
          <p:nvPr/>
        </p:nvSpPr>
        <p:spPr>
          <a:xfrm>
            <a:off x="318026" y="681037"/>
            <a:ext cx="10515600" cy="28068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b="1">
                <a:solidFill>
                  <a:srgbClr val="001F37"/>
                </a:solidFill>
                <a:latin typeface="MuteBold"/>
                <a:ea typeface="+mn-ea"/>
                <a:cs typeface="+mn-cs"/>
              </a:defRPr>
            </a:pPr>
            <a:r>
              <a:rPr lang="tr-TR" b="1" dirty="0">
                <a:solidFill>
                  <a:srgbClr val="001F37"/>
                </a:solidFill>
                <a:latin typeface="Times New Roman" panose="02020603050405020304" pitchFamily="18" charset="0"/>
                <a:ea typeface="+mn-ea"/>
                <a:cs typeface="Times New Roman" panose="02020603050405020304" pitchFamily="18" charset="0"/>
              </a:rPr>
              <a:t>Ölçme ve Değerlendirme</a:t>
            </a:r>
          </a:p>
        </p:txBody>
      </p:sp>
      <p:sp>
        <p:nvSpPr>
          <p:cNvPr id="7" name="İçerik Yer Tutucusu 6">
            <a:extLst>
              <a:ext uri="{FF2B5EF4-FFF2-40B4-BE49-F238E27FC236}">
                <a16:creationId xmlns:a16="http://schemas.microsoft.com/office/drawing/2014/main" id="{186D6F04-7CDD-118F-9CF4-68FE68A1DF9C}"/>
              </a:ext>
            </a:extLst>
          </p:cNvPr>
          <p:cNvSpPr>
            <a:spLocks noGrp="1"/>
          </p:cNvSpPr>
          <p:nvPr>
            <p:ph idx="1"/>
          </p:nvPr>
        </p:nvSpPr>
        <p:spPr>
          <a:xfrm>
            <a:off x="838200" y="1825624"/>
            <a:ext cx="10515600" cy="5032375"/>
          </a:xfrm>
        </p:spPr>
        <p:txBody>
          <a:bodyPr>
            <a:noAutofit/>
          </a:bodyPr>
          <a:lstStyle/>
          <a:p>
            <a:pPr marL="0" indent="0">
              <a:buNone/>
            </a:pPr>
            <a:r>
              <a:rPr lang="tr-TR" sz="2200" dirty="0">
                <a:latin typeface="Times New Roman" panose="02020603050405020304" pitchFamily="18" charset="0"/>
                <a:cs typeface="Times New Roman" panose="02020603050405020304" pitchFamily="18" charset="0"/>
              </a:rPr>
              <a:t>Yalova Üniversitesi İktisadi ve İdari Bilimler Fakültesi Uygulamalı Eğitim Dersi Yönergesinin 17. Maddesinde belirtilen bu hususlar esas alınmak suretiyle Bölüm Kurul Kararı ile belirlenen </a:t>
            </a:r>
            <a:r>
              <a:rPr lang="tr-TR" sz="2200" b="1" dirty="0">
                <a:latin typeface="Times New Roman" panose="02020603050405020304" pitchFamily="18" charset="0"/>
                <a:cs typeface="Times New Roman" panose="02020603050405020304" pitchFamily="18" charset="0"/>
              </a:rPr>
              <a:t>ek hususlar </a:t>
            </a:r>
            <a:r>
              <a:rPr lang="tr-TR" sz="2200" dirty="0">
                <a:latin typeface="Times New Roman" panose="02020603050405020304" pitchFamily="18" charset="0"/>
                <a:cs typeface="Times New Roman" panose="02020603050405020304" pitchFamily="18" charset="0"/>
              </a:rPr>
              <a:t>aşağıdaki gibidir:</a:t>
            </a:r>
          </a:p>
          <a:p>
            <a:pPr marL="0" indent="0">
              <a:buNone/>
            </a:pPr>
            <a:endParaRPr lang="tr-TR" sz="2200" dirty="0">
              <a:latin typeface="Times New Roman" panose="02020603050405020304" pitchFamily="18" charset="0"/>
              <a:cs typeface="Times New Roman" panose="02020603050405020304" pitchFamily="18" charset="0"/>
            </a:endParaRPr>
          </a:p>
          <a:p>
            <a:pPr marL="0" indent="0">
              <a:buNone/>
            </a:pPr>
            <a:r>
              <a:rPr lang="tr-TR" sz="2200" dirty="0">
                <a:latin typeface="Times New Roman" panose="02020603050405020304" pitchFamily="18" charset="0"/>
                <a:cs typeface="Times New Roman" panose="02020603050405020304" pitchFamily="18" charset="0"/>
              </a:rPr>
              <a:t>Öğrencinin Uygulamalı Eğitim dersi başarı notunun hesaplanmasında kurum yetkilisinin notu </a:t>
            </a:r>
            <a:r>
              <a:rPr lang="tr-TR" sz="2200" u="sng" dirty="0">
                <a:latin typeface="Times New Roman" panose="02020603050405020304" pitchFamily="18" charset="0"/>
                <a:cs typeface="Times New Roman" panose="02020603050405020304" pitchFamily="18" charset="0"/>
              </a:rPr>
              <a:t>vize</a:t>
            </a:r>
            <a:r>
              <a:rPr lang="tr-TR" sz="2200" dirty="0">
                <a:latin typeface="Times New Roman" panose="02020603050405020304" pitchFamily="18" charset="0"/>
                <a:cs typeface="Times New Roman" panose="02020603050405020304" pitchFamily="18" charset="0"/>
              </a:rPr>
              <a:t> yerine, dersin sorumlu öğretim elemanın belirleyeceği not ise yarı yıl sınav notu yerine geçer. </a:t>
            </a:r>
            <a:r>
              <a:rPr lang="tr-TR" sz="2200" u="sng" dirty="0">
                <a:latin typeface="Times New Roman" panose="02020603050405020304" pitchFamily="18" charset="0"/>
                <a:cs typeface="Times New Roman" panose="02020603050405020304" pitchFamily="18" charset="0"/>
              </a:rPr>
              <a:t>Yarıyıl sınav notu</a:t>
            </a:r>
            <a:r>
              <a:rPr lang="tr-TR" sz="2200" dirty="0">
                <a:latin typeface="Times New Roman" panose="02020603050405020304" pitchFamily="18" charset="0"/>
                <a:cs typeface="Times New Roman" panose="02020603050405020304" pitchFamily="18" charset="0"/>
              </a:rPr>
              <a:t>:</a:t>
            </a:r>
          </a:p>
          <a:p>
            <a:pPr marL="0" indent="0">
              <a:buNone/>
            </a:pPr>
            <a:endParaRPr lang="tr-TR" sz="2200" dirty="0">
              <a:latin typeface="Times New Roman" panose="02020603050405020304" pitchFamily="18" charset="0"/>
              <a:cs typeface="Times New Roman" panose="02020603050405020304" pitchFamily="18" charset="0"/>
            </a:endParaRPr>
          </a:p>
          <a:p>
            <a:pPr marL="0" indent="0">
              <a:buNone/>
            </a:pPr>
            <a:r>
              <a:rPr lang="tr-TR" sz="2200" dirty="0">
                <a:latin typeface="Times New Roman" panose="02020603050405020304" pitchFamily="18" charset="0"/>
                <a:cs typeface="Times New Roman" panose="02020603050405020304" pitchFamily="18" charset="0"/>
              </a:rPr>
              <a:t>1) Sorumlu Öğretim Elemanının, Uygulamalı Eğitim Sorumlu Öğretim Elemanı Değerlendirme Formunda belirlediği başarı notunun %70’i,</a:t>
            </a:r>
          </a:p>
          <a:p>
            <a:pPr marL="0" indent="0">
              <a:buNone/>
            </a:pPr>
            <a:endParaRPr lang="tr-TR" sz="2200" dirty="0">
              <a:latin typeface="Times New Roman" panose="02020603050405020304" pitchFamily="18" charset="0"/>
              <a:cs typeface="Times New Roman" panose="02020603050405020304" pitchFamily="18" charset="0"/>
            </a:endParaRPr>
          </a:p>
          <a:p>
            <a:pPr marL="0" indent="0">
              <a:buNone/>
            </a:pPr>
            <a:r>
              <a:rPr lang="tr-TR" sz="2200" dirty="0">
                <a:latin typeface="Times New Roman" panose="02020603050405020304" pitchFamily="18" charset="0"/>
                <a:cs typeface="Times New Roman" panose="02020603050405020304" pitchFamily="18" charset="0"/>
              </a:rPr>
              <a:t>2) Uygulamalı Eğitim sonunda Sorumlu Öğretim Elemanı ile birlikte ilgili anabilim dalından en az 2 öğretim elemanının katılımı ile oluşturulacak jürinin önünde öğrencinin yaptığı sunum için jürinin belirlediği başarı notunun %30’u alınarak hesaplanır.</a:t>
            </a:r>
          </a:p>
          <a:p>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29863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F3373-8230-6EBC-A906-7E4605DA1743}"/>
              </a:ext>
            </a:extLst>
          </p:cNvPr>
          <p:cNvSpPr>
            <a:spLocks noGrp="1"/>
          </p:cNvSpPr>
          <p:nvPr>
            <p:ph type="title"/>
          </p:nvPr>
        </p:nvSpPr>
        <p:spPr/>
        <p:txBody>
          <a:bodyPr/>
          <a:lstStyle/>
          <a:p>
            <a:pPr algn="ctr"/>
            <a:r>
              <a:rPr lang="tr-TR" b="1" dirty="0"/>
              <a:t>İLETİŞİM BİLGİLERİ</a:t>
            </a:r>
          </a:p>
        </p:txBody>
      </p:sp>
      <p:sp>
        <p:nvSpPr>
          <p:cNvPr id="3" name="Content Placeholder 2">
            <a:extLst>
              <a:ext uri="{FF2B5EF4-FFF2-40B4-BE49-F238E27FC236}">
                <a16:creationId xmlns:a16="http://schemas.microsoft.com/office/drawing/2014/main" id="{4303A358-FF83-82B8-3F9F-F8D0662FC0E7}"/>
              </a:ext>
            </a:extLst>
          </p:cNvPr>
          <p:cNvSpPr>
            <a:spLocks noGrp="1"/>
          </p:cNvSpPr>
          <p:nvPr>
            <p:ph idx="1"/>
          </p:nvPr>
        </p:nvSpPr>
        <p:spPr/>
        <p:txBody>
          <a:bodyPr>
            <a:normAutofit lnSpcReduction="10000"/>
          </a:bodyPr>
          <a:lstStyle/>
          <a:p>
            <a:pPr marL="0" indent="0">
              <a:buNone/>
            </a:pPr>
            <a:r>
              <a:rPr lang="tr-TR" dirty="0"/>
              <a:t>İşletme Bölümü Uygulamalı Eğitim Koordinatörlüğü</a:t>
            </a:r>
          </a:p>
          <a:p>
            <a:endParaRPr lang="tr-TR" dirty="0"/>
          </a:p>
          <a:p>
            <a:pPr lvl="1"/>
            <a:r>
              <a:rPr lang="tr-TR" dirty="0"/>
              <a:t>Doç. Dr. Sinem Ateş  (1. Kat 452 </a:t>
            </a:r>
            <a:r>
              <a:rPr lang="tr-TR" dirty="0" err="1"/>
              <a:t>no’lu</a:t>
            </a:r>
            <a:r>
              <a:rPr lang="tr-TR" dirty="0"/>
              <a:t> oda) </a:t>
            </a:r>
          </a:p>
          <a:p>
            <a:pPr marL="457200" lvl="1" indent="0">
              <a:buNone/>
            </a:pPr>
            <a:r>
              <a:rPr lang="tr-TR" dirty="0"/>
              <a:t>   0 226 815 61 17</a:t>
            </a:r>
          </a:p>
          <a:p>
            <a:pPr marL="457200" lvl="1" indent="0">
              <a:buNone/>
            </a:pPr>
            <a:r>
              <a:rPr lang="tr-TR" dirty="0"/>
              <a:t>   </a:t>
            </a:r>
            <a:r>
              <a:rPr lang="tr-TR" dirty="0">
                <a:hlinkClick r:id="rId2"/>
              </a:rPr>
              <a:t>sinem.ates@yalova.edu.tr</a:t>
            </a:r>
            <a:endParaRPr lang="tr-TR" dirty="0"/>
          </a:p>
          <a:p>
            <a:pPr marL="457200" lvl="1" indent="0">
              <a:buNone/>
            </a:pPr>
            <a:endParaRPr lang="tr-TR" dirty="0"/>
          </a:p>
          <a:p>
            <a:pPr lvl="1"/>
            <a:r>
              <a:rPr lang="tr-TR" dirty="0"/>
              <a:t>Ar. Gör. Filiz Ercan  (1. Kat 412 </a:t>
            </a:r>
            <a:r>
              <a:rPr lang="tr-TR" dirty="0" err="1"/>
              <a:t>no’lu</a:t>
            </a:r>
            <a:r>
              <a:rPr lang="tr-TR" dirty="0"/>
              <a:t> oda) </a:t>
            </a:r>
          </a:p>
          <a:p>
            <a:pPr marL="457200" lvl="1" indent="0">
              <a:buNone/>
            </a:pPr>
            <a:r>
              <a:rPr lang="tr-TR" dirty="0"/>
              <a:t>   0 226 815 51 23</a:t>
            </a:r>
          </a:p>
          <a:p>
            <a:pPr marL="457200" lvl="1" indent="0">
              <a:buNone/>
            </a:pPr>
            <a:r>
              <a:rPr lang="tr-TR" dirty="0"/>
              <a:t>   </a:t>
            </a:r>
            <a:r>
              <a:rPr lang="tr-TR" dirty="0">
                <a:hlinkClick r:id="rId3"/>
              </a:rPr>
              <a:t>filiz.ercan@yalova.edu.tr</a:t>
            </a:r>
            <a:endParaRPr lang="tr-TR" dirty="0"/>
          </a:p>
          <a:p>
            <a:pPr marL="457200" lvl="1" indent="0">
              <a:buNone/>
            </a:pPr>
            <a:endParaRPr lang="tr-TR" dirty="0"/>
          </a:p>
          <a:p>
            <a:pPr marL="457200" lvl="1" indent="0">
              <a:buNone/>
            </a:pPr>
            <a:r>
              <a:rPr lang="tr-TR" b="1" dirty="0"/>
              <a:t>https://isletme.yalova.edu.tr/tr/Page/Icerik/71-uygulamali-egitim</a:t>
            </a:r>
          </a:p>
          <a:p>
            <a:pPr marL="457200" lvl="1" indent="0">
              <a:buNone/>
            </a:pPr>
            <a:endParaRPr lang="tr-TR" dirty="0"/>
          </a:p>
          <a:p>
            <a:pPr marL="457200" lvl="1" indent="0">
              <a:buNone/>
            </a:pPr>
            <a:endParaRPr lang="tr-TR" dirty="0"/>
          </a:p>
          <a:p>
            <a:pPr marL="457200" lvl="1" indent="0">
              <a:buNone/>
            </a:pPr>
            <a:endParaRPr lang="tr-TR" dirty="0"/>
          </a:p>
          <a:p>
            <a:pPr marL="457200" lvl="1" indent="0">
              <a:buNone/>
            </a:pPr>
            <a:endParaRPr lang="tr-TR" dirty="0"/>
          </a:p>
        </p:txBody>
      </p:sp>
      <p:pic>
        <p:nvPicPr>
          <p:cNvPr id="4" name="Resim 3">
            <a:extLst>
              <a:ext uri="{FF2B5EF4-FFF2-40B4-BE49-F238E27FC236}">
                <a16:creationId xmlns:a16="http://schemas.microsoft.com/office/drawing/2014/main" id="{337F7626-D6D5-3277-F39B-6A3DE554809F}"/>
              </a:ext>
            </a:extLst>
          </p:cNvPr>
          <p:cNvPicPr>
            <a:picLocks noChangeAspect="1"/>
          </p:cNvPicPr>
          <p:nvPr/>
        </p:nvPicPr>
        <p:blipFill>
          <a:blip r:embed="rId4"/>
          <a:stretch>
            <a:fillRect/>
          </a:stretch>
        </p:blipFill>
        <p:spPr>
          <a:xfrm>
            <a:off x="62948" y="49060"/>
            <a:ext cx="1073426" cy="993912"/>
          </a:xfrm>
          <a:prstGeom prst="rect">
            <a:avLst/>
          </a:prstGeom>
        </p:spPr>
      </p:pic>
      <p:pic>
        <p:nvPicPr>
          <p:cNvPr id="5" name="Resim 4">
            <a:extLst>
              <a:ext uri="{FF2B5EF4-FFF2-40B4-BE49-F238E27FC236}">
                <a16:creationId xmlns:a16="http://schemas.microsoft.com/office/drawing/2014/main" id="{53F3718B-561D-DEF0-300B-6176A4DDFF5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040033" y="11688"/>
            <a:ext cx="1073427" cy="1068656"/>
          </a:xfrm>
          <a:prstGeom prst="rect">
            <a:avLst/>
          </a:prstGeom>
        </p:spPr>
      </p:pic>
    </p:spTree>
    <p:extLst>
      <p:ext uri="{BB962C8B-B14F-4D97-AF65-F5344CB8AC3E}">
        <p14:creationId xmlns:p14="http://schemas.microsoft.com/office/powerpoint/2010/main" val="33100387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7" name="Rectangle 7">
            <a:extLst>
              <a:ext uri="{FF2B5EF4-FFF2-40B4-BE49-F238E27FC236}">
                <a16:creationId xmlns:a16="http://schemas.microsoft.com/office/drawing/2014/main" id="{CFCC8575-B509-4004-8188-219CC77C3F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p>
        </p:txBody>
      </p:sp>
      <p:sp>
        <p:nvSpPr>
          <p:cNvPr id="18" name="Rectangle 9">
            <a:extLst>
              <a:ext uri="{FF2B5EF4-FFF2-40B4-BE49-F238E27FC236}">
                <a16:creationId xmlns:a16="http://schemas.microsoft.com/office/drawing/2014/main" id="{F83EE457-539D-4DB5-9358-4163CEEDBC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sz="800"/>
          </a:p>
        </p:txBody>
      </p:sp>
      <p:sp>
        <p:nvSpPr>
          <p:cNvPr id="19" name="Başlık 1">
            <a:extLst>
              <a:ext uri="{FF2B5EF4-FFF2-40B4-BE49-F238E27FC236}">
                <a16:creationId xmlns:a16="http://schemas.microsoft.com/office/drawing/2014/main" id="{7A897079-19B1-43E7-A5FC-E1296FD50A6C}"/>
              </a:ext>
            </a:extLst>
          </p:cNvPr>
          <p:cNvSpPr>
            <a:spLocks noGrp="1"/>
          </p:cNvSpPr>
          <p:nvPr>
            <p:ph type="title"/>
          </p:nvPr>
        </p:nvSpPr>
        <p:spPr>
          <a:xfrm>
            <a:off x="1392370" y="4073714"/>
            <a:ext cx="9878603" cy="1351721"/>
          </a:xfrm>
        </p:spPr>
        <p:txBody>
          <a:bodyPr anchor="b">
            <a:noAutofit/>
          </a:bodyPr>
          <a:lstStyle/>
          <a:p>
            <a:pPr>
              <a:defRPr sz="5400" b="1">
                <a:solidFill>
                  <a:schemeClr val="tx2"/>
                </a:solidFill>
                <a:latin typeface="+mn-lt"/>
                <a:cs typeface="Arial" panose="020B0604020202020204" pitchFamily="34" charset="0"/>
              </a:defRPr>
            </a:pPr>
            <a:r>
              <a:rPr lang="tr-TR" sz="5400" b="1" dirty="0">
                <a:latin typeface="Times New Roman" panose="02020603050405020304" pitchFamily="18" charset="0"/>
                <a:cs typeface="Times New Roman" panose="02020603050405020304" pitchFamily="18" charset="0"/>
              </a:rPr>
              <a:t>Teşekkürler</a:t>
            </a:r>
            <a:endParaRPr lang="en-US" sz="5400" b="1" dirty="0">
              <a:latin typeface="Times New Roman" panose="02020603050405020304" pitchFamily="18" charset="0"/>
              <a:cs typeface="Times New Roman" panose="02020603050405020304" pitchFamily="18" charset="0"/>
            </a:endParaRPr>
          </a:p>
        </p:txBody>
      </p:sp>
      <p:grpSp>
        <p:nvGrpSpPr>
          <p:cNvPr id="20" name="Group 11">
            <a:extLst>
              <a:ext uri="{FF2B5EF4-FFF2-40B4-BE49-F238E27FC236}">
                <a16:creationId xmlns:a16="http://schemas.microsoft.com/office/drawing/2014/main" id="{B128F06E-6611-4625-9AF5-73C551C64C8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21" name="Freeform: Shape 12">
              <a:extLst>
                <a:ext uri="{FF2B5EF4-FFF2-40B4-BE49-F238E27FC236}">
                  <a16:creationId xmlns:a16="http://schemas.microsoft.com/office/drawing/2014/main" id="{9550C133-A465-4AB6-AD3A-C1670B3694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p>
          </p:txBody>
        </p:sp>
        <p:sp>
          <p:nvSpPr>
            <p:cNvPr id="22" name="Freeform: Shape 13">
              <a:extLst>
                <a:ext uri="{FF2B5EF4-FFF2-40B4-BE49-F238E27FC236}">
                  <a16:creationId xmlns:a16="http://schemas.microsoft.com/office/drawing/2014/main" id="{23E0C8AE-B5C2-430C-8F6A-22D670693D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p>
          </p:txBody>
        </p:sp>
        <p:sp>
          <p:nvSpPr>
            <p:cNvPr id="25" name="Freeform: Shape 14">
              <a:extLst>
                <a:ext uri="{FF2B5EF4-FFF2-40B4-BE49-F238E27FC236}">
                  <a16:creationId xmlns:a16="http://schemas.microsoft.com/office/drawing/2014/main" id="{D5A075DD-4119-4CF6-A92D-0F080FF491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p>
          </p:txBody>
        </p:sp>
        <p:sp>
          <p:nvSpPr>
            <p:cNvPr id="26" name="Freeform: Shape 15">
              <a:extLst>
                <a:ext uri="{FF2B5EF4-FFF2-40B4-BE49-F238E27FC236}">
                  <a16:creationId xmlns:a16="http://schemas.microsoft.com/office/drawing/2014/main" id="{73A72C1B-D634-4E99-8BD0-13D09CDA11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p>
          </p:txBody>
        </p:sp>
      </p:grpSp>
      <p:pic>
        <p:nvPicPr>
          <p:cNvPr id="2" name="Resim 1">
            <a:extLst>
              <a:ext uri="{FF2B5EF4-FFF2-40B4-BE49-F238E27FC236}">
                <a16:creationId xmlns:a16="http://schemas.microsoft.com/office/drawing/2014/main" id="{79254545-F4D3-E342-E0A5-72A4DF55BA3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24866" y="1093559"/>
            <a:ext cx="2965523" cy="2952343"/>
          </a:xfrm>
          <a:prstGeom prst="rect">
            <a:avLst/>
          </a:prstGeom>
        </p:spPr>
      </p:pic>
    </p:spTree>
    <p:extLst>
      <p:ext uri="{BB962C8B-B14F-4D97-AF65-F5344CB8AC3E}">
        <p14:creationId xmlns:p14="http://schemas.microsoft.com/office/powerpoint/2010/main" val="1207232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BFE16-99DC-E592-4C89-1CDAD5C6A3AF}"/>
              </a:ext>
            </a:extLst>
          </p:cNvPr>
          <p:cNvSpPr>
            <a:spLocks noGrp="1"/>
          </p:cNvSpPr>
          <p:nvPr>
            <p:ph type="title"/>
          </p:nvPr>
        </p:nvSpPr>
        <p:spPr>
          <a:xfrm>
            <a:off x="838200" y="681037"/>
            <a:ext cx="10515600" cy="1325563"/>
          </a:xfrm>
        </p:spPr>
        <p:txBody>
          <a:bodyPr/>
          <a:lstStyle/>
          <a:p>
            <a:pPr algn="ctr"/>
            <a:r>
              <a:rPr lang="tr-TR" b="1" dirty="0"/>
              <a:t>UYGULAMALI EĞİTİM DERSİ NEDİR? </a:t>
            </a:r>
          </a:p>
        </p:txBody>
      </p:sp>
      <p:sp>
        <p:nvSpPr>
          <p:cNvPr id="3" name="Content Placeholder 2">
            <a:extLst>
              <a:ext uri="{FF2B5EF4-FFF2-40B4-BE49-F238E27FC236}">
                <a16:creationId xmlns:a16="http://schemas.microsoft.com/office/drawing/2014/main" id="{A53EDEF7-B3CC-2163-B86C-0E4CBEDE42E4}"/>
              </a:ext>
            </a:extLst>
          </p:cNvPr>
          <p:cNvSpPr>
            <a:spLocks noGrp="1"/>
          </p:cNvSpPr>
          <p:nvPr>
            <p:ph idx="1"/>
          </p:nvPr>
        </p:nvSpPr>
        <p:spPr>
          <a:xfrm>
            <a:off x="838200" y="2006600"/>
            <a:ext cx="10515600" cy="4351338"/>
          </a:xfrm>
        </p:spPr>
        <p:txBody>
          <a:bodyPr>
            <a:normAutofit/>
          </a:bodyPr>
          <a:lstStyle/>
          <a:p>
            <a:pPr algn="just"/>
            <a:r>
              <a:rPr lang="tr-TR" sz="2400" dirty="0">
                <a:latin typeface="Times New Roman" panose="02020603050405020304" pitchFamily="18" charset="0"/>
                <a:cs typeface="Times New Roman" panose="02020603050405020304" pitchFamily="18" charset="0"/>
              </a:rPr>
              <a:t>Öğrencilerin öğrenim süresince aldıkları bilgi ve becerileri kullanarak öğrenim gördükleri alan ile ilgili kurumlardaki uygulama ve süreçler hakkında deneyim kazanması amacıyla organize edilen zorunlu veya seçmeli ders (Yalova </a:t>
            </a:r>
            <a:r>
              <a:rPr lang="tr-TR" sz="2400" dirty="0" err="1">
                <a:latin typeface="Times New Roman" panose="02020603050405020304" pitchFamily="18" charset="0"/>
                <a:cs typeface="Times New Roman" panose="02020603050405020304" pitchFamily="18" charset="0"/>
              </a:rPr>
              <a:t>Ünv</a:t>
            </a:r>
            <a:r>
              <a:rPr lang="tr-TR" sz="2400" dirty="0">
                <a:latin typeface="Times New Roman" panose="02020603050405020304" pitchFamily="18" charset="0"/>
                <a:cs typeface="Times New Roman" panose="02020603050405020304" pitchFamily="18" charset="0"/>
              </a:rPr>
              <a:t>. İİBF Uygulamalı Eğitim Dersi Yönergesi, Madde 4/b).</a:t>
            </a:r>
          </a:p>
        </p:txBody>
      </p:sp>
      <p:pic>
        <p:nvPicPr>
          <p:cNvPr id="4" name="Resim 3">
            <a:extLst>
              <a:ext uri="{FF2B5EF4-FFF2-40B4-BE49-F238E27FC236}">
                <a16:creationId xmlns:a16="http://schemas.microsoft.com/office/drawing/2014/main" id="{02282A0C-EE0E-51C0-AA02-0A8E4ACD0444}"/>
              </a:ext>
            </a:extLst>
          </p:cNvPr>
          <p:cNvPicPr>
            <a:picLocks noChangeAspect="1"/>
          </p:cNvPicPr>
          <p:nvPr/>
        </p:nvPicPr>
        <p:blipFill>
          <a:blip r:embed="rId2"/>
          <a:stretch>
            <a:fillRect/>
          </a:stretch>
        </p:blipFill>
        <p:spPr>
          <a:xfrm>
            <a:off x="62948" y="49060"/>
            <a:ext cx="1073426" cy="993912"/>
          </a:xfrm>
          <a:prstGeom prst="rect">
            <a:avLst/>
          </a:prstGeom>
        </p:spPr>
      </p:pic>
      <p:pic>
        <p:nvPicPr>
          <p:cNvPr id="5" name="Resim 4">
            <a:extLst>
              <a:ext uri="{FF2B5EF4-FFF2-40B4-BE49-F238E27FC236}">
                <a16:creationId xmlns:a16="http://schemas.microsoft.com/office/drawing/2014/main" id="{563C7CFD-7182-6B36-84C7-1AAAF2C06B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40033" y="11688"/>
            <a:ext cx="1073427" cy="1068656"/>
          </a:xfrm>
          <a:prstGeom prst="rect">
            <a:avLst/>
          </a:prstGeom>
        </p:spPr>
      </p:pic>
    </p:spTree>
    <p:extLst>
      <p:ext uri="{BB962C8B-B14F-4D97-AF65-F5344CB8AC3E}">
        <p14:creationId xmlns:p14="http://schemas.microsoft.com/office/powerpoint/2010/main" val="3918298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BFE16-99DC-E592-4C89-1CDAD5C6A3AF}"/>
              </a:ext>
            </a:extLst>
          </p:cNvPr>
          <p:cNvSpPr>
            <a:spLocks noGrp="1"/>
          </p:cNvSpPr>
          <p:nvPr>
            <p:ph type="title"/>
          </p:nvPr>
        </p:nvSpPr>
        <p:spPr>
          <a:xfrm>
            <a:off x="838200" y="644954"/>
            <a:ext cx="10515600" cy="1325563"/>
          </a:xfrm>
        </p:spPr>
        <p:txBody>
          <a:bodyPr/>
          <a:lstStyle/>
          <a:p>
            <a:pPr algn="ctr"/>
            <a:r>
              <a:rPr lang="tr-TR" b="1" dirty="0"/>
              <a:t>UYGULAMALI EĞİTİM DERSİNİN AMACI</a:t>
            </a:r>
          </a:p>
        </p:txBody>
      </p:sp>
      <p:sp>
        <p:nvSpPr>
          <p:cNvPr id="3" name="Content Placeholder 2">
            <a:extLst>
              <a:ext uri="{FF2B5EF4-FFF2-40B4-BE49-F238E27FC236}">
                <a16:creationId xmlns:a16="http://schemas.microsoft.com/office/drawing/2014/main" id="{A53EDEF7-B3CC-2163-B86C-0E4CBEDE42E4}"/>
              </a:ext>
            </a:extLst>
          </p:cNvPr>
          <p:cNvSpPr>
            <a:spLocks noGrp="1"/>
          </p:cNvSpPr>
          <p:nvPr>
            <p:ph idx="1"/>
          </p:nvPr>
        </p:nvSpPr>
        <p:spPr>
          <a:xfrm>
            <a:off x="838200" y="1947015"/>
            <a:ext cx="10515600" cy="4351338"/>
          </a:xfrm>
        </p:spPr>
        <p:txBody>
          <a:bodyPr>
            <a:normAutofit/>
          </a:bodyPr>
          <a:lstStyle/>
          <a:p>
            <a:pPr marL="0" indent="0" algn="just">
              <a:buNone/>
            </a:pPr>
            <a:r>
              <a:rPr lang="tr-TR" sz="2200" dirty="0">
                <a:latin typeface="Times New Roman" panose="02020603050405020304" pitchFamily="18" charset="0"/>
                <a:cs typeface="Times New Roman" panose="02020603050405020304" pitchFamily="18" charset="0"/>
              </a:rPr>
              <a:t>MADDE 12- (1) Uygulamalı eğitim dersinin amacı; Yalova Üniversitesinin stratejik hedefleri doğrultusunda Yalova İktisadi ve İdari Bilimler Fakültesi öğrencilerinin;</a:t>
            </a:r>
          </a:p>
          <a:p>
            <a:pPr marL="0" indent="0" algn="just">
              <a:buNone/>
            </a:pPr>
            <a:r>
              <a:rPr lang="tr-TR" sz="2200" dirty="0">
                <a:latin typeface="Times New Roman" panose="02020603050405020304" pitchFamily="18" charset="0"/>
                <a:cs typeface="Times New Roman" panose="02020603050405020304" pitchFamily="18" charset="0"/>
              </a:rPr>
              <a:t>	a) Öğrenim süreleri içinde kazandıkları bilgi ve deneyimlerini pekiştirmek,</a:t>
            </a:r>
          </a:p>
          <a:p>
            <a:pPr marL="0" indent="0" algn="just">
              <a:buNone/>
            </a:pPr>
            <a:r>
              <a:rPr lang="tr-TR" sz="2200" dirty="0">
                <a:latin typeface="Times New Roman" panose="02020603050405020304" pitchFamily="18" charset="0"/>
                <a:cs typeface="Times New Roman" panose="02020603050405020304" pitchFamily="18" charset="0"/>
              </a:rPr>
              <a:t>	b) Kurumdaki organizasyon yapısını tanıtmak ve iş disiplini kazandırmak,</a:t>
            </a:r>
          </a:p>
          <a:p>
            <a:pPr marL="0" indent="0" algn="just">
              <a:buNone/>
            </a:pPr>
            <a:r>
              <a:rPr lang="tr-TR" sz="2200" dirty="0">
                <a:latin typeface="Times New Roman" panose="02020603050405020304" pitchFamily="18" charset="0"/>
                <a:cs typeface="Times New Roman" panose="02020603050405020304" pitchFamily="18" charset="0"/>
              </a:rPr>
              <a:t>	c) Almış oldukları teorik ve uygulamalı uzmanlık bilgilerini kullanabilme ve 	uygulamaya aktarma becerisini kazandırmak,</a:t>
            </a:r>
          </a:p>
          <a:p>
            <a:pPr marL="0" indent="0" algn="just">
              <a:buNone/>
            </a:pPr>
            <a:r>
              <a:rPr lang="tr-TR" sz="2200" dirty="0">
                <a:latin typeface="Times New Roman" panose="02020603050405020304" pitchFamily="18" charset="0"/>
                <a:cs typeface="Times New Roman" panose="02020603050405020304" pitchFamily="18" charset="0"/>
              </a:rPr>
              <a:t>	ç) Uygulamalı eğitim yaptıkları kurumlarda takım ruhu içerisinde hareket 	ederek birlikte iş yapabilme alışkanlığı kazandırmak,</a:t>
            </a:r>
          </a:p>
          <a:p>
            <a:pPr marL="0" indent="0" algn="just">
              <a:buNone/>
            </a:pPr>
            <a:r>
              <a:rPr lang="tr-TR" sz="2200" dirty="0">
                <a:latin typeface="Times New Roman" panose="02020603050405020304" pitchFamily="18" charset="0"/>
                <a:cs typeface="Times New Roman" panose="02020603050405020304" pitchFamily="18" charset="0"/>
              </a:rPr>
              <a:t>	d) Sektörde yaşanan teknolojik gelişmeleri takip edebilme imkânı sunmak,</a:t>
            </a:r>
          </a:p>
          <a:p>
            <a:pPr marL="0" indent="0" algn="just">
              <a:buNone/>
            </a:pPr>
            <a:r>
              <a:rPr lang="tr-TR" sz="2200" dirty="0">
                <a:latin typeface="Times New Roman" panose="02020603050405020304" pitchFamily="18" charset="0"/>
                <a:cs typeface="Times New Roman" panose="02020603050405020304" pitchFamily="18" charset="0"/>
              </a:rPr>
              <a:t>	e) Öğrencilerin istihdam edilebilirlik düzeyini artırmaktır.</a:t>
            </a:r>
          </a:p>
          <a:p>
            <a:pPr marL="0" indent="0" algn="just">
              <a:buNone/>
            </a:pPr>
            <a:r>
              <a:rPr lang="tr-TR" sz="2200" dirty="0">
                <a:latin typeface="Times New Roman" panose="02020603050405020304" pitchFamily="18" charset="0"/>
                <a:cs typeface="Times New Roman" panose="02020603050405020304" pitchFamily="18" charset="0"/>
              </a:rPr>
              <a:t>(Yalova </a:t>
            </a:r>
            <a:r>
              <a:rPr lang="tr-TR" sz="2200" dirty="0" err="1">
                <a:latin typeface="Times New Roman" panose="02020603050405020304" pitchFamily="18" charset="0"/>
                <a:cs typeface="Times New Roman" panose="02020603050405020304" pitchFamily="18" charset="0"/>
              </a:rPr>
              <a:t>Ünv</a:t>
            </a:r>
            <a:r>
              <a:rPr lang="tr-TR" sz="2200" dirty="0">
                <a:latin typeface="Times New Roman" panose="02020603050405020304" pitchFamily="18" charset="0"/>
                <a:cs typeface="Times New Roman" panose="02020603050405020304" pitchFamily="18" charset="0"/>
              </a:rPr>
              <a:t>. İİBF Uygulamalı Eğitim Dersi Yönergesi)</a:t>
            </a:r>
          </a:p>
        </p:txBody>
      </p:sp>
      <p:pic>
        <p:nvPicPr>
          <p:cNvPr id="4" name="Resim 3">
            <a:extLst>
              <a:ext uri="{FF2B5EF4-FFF2-40B4-BE49-F238E27FC236}">
                <a16:creationId xmlns:a16="http://schemas.microsoft.com/office/drawing/2014/main" id="{F602DDF6-E4F7-98E3-DC64-152C2790103A}"/>
              </a:ext>
            </a:extLst>
          </p:cNvPr>
          <p:cNvPicPr>
            <a:picLocks noChangeAspect="1"/>
          </p:cNvPicPr>
          <p:nvPr/>
        </p:nvPicPr>
        <p:blipFill>
          <a:blip r:embed="rId2"/>
          <a:stretch>
            <a:fillRect/>
          </a:stretch>
        </p:blipFill>
        <p:spPr>
          <a:xfrm>
            <a:off x="62948" y="49060"/>
            <a:ext cx="1073426" cy="993912"/>
          </a:xfrm>
          <a:prstGeom prst="rect">
            <a:avLst/>
          </a:prstGeom>
        </p:spPr>
      </p:pic>
      <p:pic>
        <p:nvPicPr>
          <p:cNvPr id="5" name="Resim 4">
            <a:extLst>
              <a:ext uri="{FF2B5EF4-FFF2-40B4-BE49-F238E27FC236}">
                <a16:creationId xmlns:a16="http://schemas.microsoft.com/office/drawing/2014/main" id="{A990A4E2-0E70-B991-E752-4298620421F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40033" y="11688"/>
            <a:ext cx="1073427" cy="1068656"/>
          </a:xfrm>
          <a:prstGeom prst="rect">
            <a:avLst/>
          </a:prstGeom>
        </p:spPr>
      </p:pic>
    </p:spTree>
    <p:extLst>
      <p:ext uri="{BB962C8B-B14F-4D97-AF65-F5344CB8AC3E}">
        <p14:creationId xmlns:p14="http://schemas.microsoft.com/office/powerpoint/2010/main" val="881479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BFE16-99DC-E592-4C89-1CDAD5C6A3AF}"/>
              </a:ext>
            </a:extLst>
          </p:cNvPr>
          <p:cNvSpPr>
            <a:spLocks noGrp="1"/>
          </p:cNvSpPr>
          <p:nvPr>
            <p:ph type="title"/>
          </p:nvPr>
        </p:nvSpPr>
        <p:spPr>
          <a:xfrm>
            <a:off x="838200" y="909411"/>
            <a:ext cx="10515600" cy="1325563"/>
          </a:xfrm>
        </p:spPr>
        <p:txBody>
          <a:bodyPr/>
          <a:lstStyle/>
          <a:p>
            <a:pPr algn="ctr"/>
            <a:r>
              <a:rPr lang="tr-TR" b="1" dirty="0"/>
              <a:t>UYGULAMALI EĞİTİM DERSİ SÜRESİ VE DÖNEMİ </a:t>
            </a:r>
          </a:p>
        </p:txBody>
      </p:sp>
      <p:sp>
        <p:nvSpPr>
          <p:cNvPr id="3" name="Content Placeholder 2">
            <a:extLst>
              <a:ext uri="{FF2B5EF4-FFF2-40B4-BE49-F238E27FC236}">
                <a16:creationId xmlns:a16="http://schemas.microsoft.com/office/drawing/2014/main" id="{A53EDEF7-B3CC-2163-B86C-0E4CBEDE42E4}"/>
              </a:ext>
            </a:extLst>
          </p:cNvPr>
          <p:cNvSpPr>
            <a:spLocks noGrp="1"/>
          </p:cNvSpPr>
          <p:nvPr>
            <p:ph idx="1"/>
          </p:nvPr>
        </p:nvSpPr>
        <p:spPr>
          <a:xfrm>
            <a:off x="838200" y="2506662"/>
            <a:ext cx="10515600" cy="3807052"/>
          </a:xfrm>
        </p:spPr>
        <p:txBody>
          <a:bodyPr>
            <a:normAutofit/>
          </a:bodyPr>
          <a:lstStyle/>
          <a:p>
            <a:pPr marL="0" indent="0" algn="just">
              <a:buNone/>
            </a:pPr>
            <a:r>
              <a:rPr lang="tr-TR" sz="2200" dirty="0">
                <a:latin typeface="Times New Roman" panose="02020603050405020304" pitchFamily="18" charset="0"/>
                <a:cs typeface="Times New Roman" panose="02020603050405020304" pitchFamily="18" charset="0"/>
              </a:rPr>
              <a:t>MADDE 14- (1) Uygulamalı eğitim dersi, sekizinci yarıyılda akademik takvime uygun olarak yapılır.</a:t>
            </a:r>
          </a:p>
          <a:p>
            <a:pPr marL="0" indent="0" algn="just">
              <a:buNone/>
            </a:pPr>
            <a:r>
              <a:rPr lang="tr-TR" sz="2200" dirty="0">
                <a:latin typeface="Times New Roman" panose="02020603050405020304" pitchFamily="18" charset="0"/>
                <a:cs typeface="Times New Roman" panose="02020603050405020304" pitchFamily="18" charset="0"/>
              </a:rPr>
              <a:t>(2) Bölümlerde uygulamalı eğitim dersi açılmadığı takdirde, en az 20 (yirmi) AKTS karşılığında teorik başka seçmeli dersler bölüm tarafından açılır.</a:t>
            </a:r>
          </a:p>
          <a:p>
            <a:pPr marL="0" indent="0" algn="just">
              <a:buNone/>
            </a:pPr>
            <a:r>
              <a:rPr lang="tr-TR" sz="2200" dirty="0">
                <a:latin typeface="Times New Roman" panose="02020603050405020304" pitchFamily="18" charset="0"/>
                <a:cs typeface="Times New Roman" panose="02020603050405020304" pitchFamily="18" charset="0"/>
              </a:rPr>
              <a:t>(3) Uygulamalı eğitim dersi alan öğrenciler dönem sonunda hazırladığı çalışmayı rapor olarak sunar.</a:t>
            </a:r>
          </a:p>
          <a:p>
            <a:pPr marL="0" indent="0" algn="just">
              <a:buNone/>
            </a:pPr>
            <a:r>
              <a:rPr lang="tr-TR" sz="2200" dirty="0">
                <a:latin typeface="Times New Roman" panose="02020603050405020304" pitchFamily="18" charset="0"/>
                <a:cs typeface="Times New Roman" panose="02020603050405020304" pitchFamily="18" charset="0"/>
              </a:rPr>
              <a:t>(4) Uygulamalı eğitim dersinin AKTS karşılığı en az 20 (yirmi), kredi karşılığı en az 10’dur.</a:t>
            </a:r>
          </a:p>
          <a:p>
            <a:pPr marL="0" indent="0" algn="just">
              <a:buNone/>
            </a:pPr>
            <a:r>
              <a:rPr lang="tr-TR" sz="2200" dirty="0">
                <a:latin typeface="Times New Roman" panose="02020603050405020304" pitchFamily="18" charset="0"/>
                <a:cs typeface="Times New Roman" panose="02020603050405020304" pitchFamily="18" charset="0"/>
              </a:rPr>
              <a:t>(Yalova </a:t>
            </a:r>
            <a:r>
              <a:rPr lang="tr-TR" sz="2200" dirty="0" err="1">
                <a:latin typeface="Times New Roman" panose="02020603050405020304" pitchFamily="18" charset="0"/>
                <a:cs typeface="Times New Roman" panose="02020603050405020304" pitchFamily="18" charset="0"/>
              </a:rPr>
              <a:t>Ünv</a:t>
            </a:r>
            <a:r>
              <a:rPr lang="tr-TR" sz="2200" dirty="0">
                <a:latin typeface="Times New Roman" panose="02020603050405020304" pitchFamily="18" charset="0"/>
                <a:cs typeface="Times New Roman" panose="02020603050405020304" pitchFamily="18" charset="0"/>
              </a:rPr>
              <a:t>. İİBF Uygulamalı Eğitim Dersi Yönergesi)</a:t>
            </a:r>
          </a:p>
        </p:txBody>
      </p:sp>
      <p:pic>
        <p:nvPicPr>
          <p:cNvPr id="4" name="Resim 3">
            <a:extLst>
              <a:ext uri="{FF2B5EF4-FFF2-40B4-BE49-F238E27FC236}">
                <a16:creationId xmlns:a16="http://schemas.microsoft.com/office/drawing/2014/main" id="{75D1FEE3-D0FF-27C8-9F57-BF97967C962C}"/>
              </a:ext>
            </a:extLst>
          </p:cNvPr>
          <p:cNvPicPr>
            <a:picLocks noChangeAspect="1"/>
          </p:cNvPicPr>
          <p:nvPr/>
        </p:nvPicPr>
        <p:blipFill>
          <a:blip r:embed="rId2"/>
          <a:stretch>
            <a:fillRect/>
          </a:stretch>
        </p:blipFill>
        <p:spPr>
          <a:xfrm>
            <a:off x="62948" y="49060"/>
            <a:ext cx="1073426" cy="993912"/>
          </a:xfrm>
          <a:prstGeom prst="rect">
            <a:avLst/>
          </a:prstGeom>
        </p:spPr>
      </p:pic>
      <p:pic>
        <p:nvPicPr>
          <p:cNvPr id="5" name="Resim 4">
            <a:extLst>
              <a:ext uri="{FF2B5EF4-FFF2-40B4-BE49-F238E27FC236}">
                <a16:creationId xmlns:a16="http://schemas.microsoft.com/office/drawing/2014/main" id="{186FBA04-EE2D-4B0B-BC31-5312E93E71C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40033" y="11688"/>
            <a:ext cx="1073427" cy="1068656"/>
          </a:xfrm>
          <a:prstGeom prst="rect">
            <a:avLst/>
          </a:prstGeom>
        </p:spPr>
      </p:pic>
    </p:spTree>
    <p:extLst>
      <p:ext uri="{BB962C8B-B14F-4D97-AF65-F5344CB8AC3E}">
        <p14:creationId xmlns:p14="http://schemas.microsoft.com/office/powerpoint/2010/main" val="3219459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BFE16-99DC-E592-4C89-1CDAD5C6A3AF}"/>
              </a:ext>
            </a:extLst>
          </p:cNvPr>
          <p:cNvSpPr>
            <a:spLocks noGrp="1"/>
          </p:cNvSpPr>
          <p:nvPr>
            <p:ph type="title"/>
          </p:nvPr>
        </p:nvSpPr>
        <p:spPr>
          <a:xfrm>
            <a:off x="838200" y="898525"/>
            <a:ext cx="10515600" cy="1325563"/>
          </a:xfrm>
        </p:spPr>
        <p:txBody>
          <a:bodyPr/>
          <a:lstStyle/>
          <a:p>
            <a:pPr algn="ctr"/>
            <a:r>
              <a:rPr lang="tr-TR" b="1" dirty="0"/>
              <a:t>UYGULAMALI EĞİTİM DERSİ ALABİLME ŞARTLARI </a:t>
            </a:r>
          </a:p>
        </p:txBody>
      </p:sp>
      <p:sp>
        <p:nvSpPr>
          <p:cNvPr id="3" name="Content Placeholder 2">
            <a:extLst>
              <a:ext uri="{FF2B5EF4-FFF2-40B4-BE49-F238E27FC236}">
                <a16:creationId xmlns:a16="http://schemas.microsoft.com/office/drawing/2014/main" id="{A53EDEF7-B3CC-2163-B86C-0E4CBEDE42E4}"/>
              </a:ext>
            </a:extLst>
          </p:cNvPr>
          <p:cNvSpPr>
            <a:spLocks noGrp="1"/>
          </p:cNvSpPr>
          <p:nvPr>
            <p:ph idx="1"/>
          </p:nvPr>
        </p:nvSpPr>
        <p:spPr>
          <a:xfrm>
            <a:off x="838200" y="2457602"/>
            <a:ext cx="10515600" cy="4351338"/>
          </a:xfrm>
        </p:spPr>
        <p:txBody>
          <a:bodyPr>
            <a:normAutofit fontScale="77500" lnSpcReduction="20000"/>
          </a:bodyPr>
          <a:lstStyle/>
          <a:p>
            <a:pPr marL="0" indent="0" algn="just">
              <a:buNone/>
            </a:pPr>
            <a:r>
              <a:rPr lang="tr-TR" dirty="0">
                <a:latin typeface="Times New Roman" panose="02020603050405020304" pitchFamily="18" charset="0"/>
                <a:cs typeface="Times New Roman" panose="02020603050405020304" pitchFamily="18" charset="0"/>
              </a:rPr>
              <a:t>MADDE 15- (1) Öğrenciler Koordinasyon Kurulunun onayı ile belirlenen kurumlarda bu dersi alırlar. Bu dersi seçmeyen öğrenciler ilgili yarıyıldaki diğer seçmeli dersleri seçerler.</a:t>
            </a:r>
          </a:p>
          <a:p>
            <a:pPr marL="0" indent="0" algn="just">
              <a:buNone/>
            </a:pPr>
            <a:r>
              <a:rPr lang="tr-TR" dirty="0">
                <a:latin typeface="Times New Roman" panose="02020603050405020304" pitchFamily="18" charset="0"/>
                <a:cs typeface="Times New Roman" panose="02020603050405020304" pitchFamily="18" charset="0"/>
              </a:rPr>
              <a:t>(2) Önceki yarıyıllardan </a:t>
            </a:r>
            <a:r>
              <a:rPr lang="tr-TR" u="sng" dirty="0">
                <a:latin typeface="Times New Roman" panose="02020603050405020304" pitchFamily="18" charset="0"/>
                <a:cs typeface="Times New Roman" panose="02020603050405020304" pitchFamily="18" charset="0"/>
              </a:rPr>
              <a:t>alttan dersleri bulunan öğrenciler bu dersi seçemezler</a:t>
            </a:r>
            <a:r>
              <a:rPr lang="tr-TR" dirty="0">
                <a:latin typeface="Times New Roman" panose="02020603050405020304" pitchFamily="18" charset="0"/>
                <a:cs typeface="Times New Roman" panose="02020603050405020304" pitchFamily="18" charset="0"/>
              </a:rPr>
              <a:t>.</a:t>
            </a:r>
          </a:p>
          <a:p>
            <a:pPr marL="0" indent="0" algn="just">
              <a:buNone/>
            </a:pPr>
            <a:r>
              <a:rPr lang="tr-TR" dirty="0">
                <a:latin typeface="Times New Roman" panose="02020603050405020304" pitchFamily="18" charset="0"/>
                <a:cs typeface="Times New Roman" panose="02020603050405020304" pitchFamily="18" charset="0"/>
              </a:rPr>
              <a:t>(3) Bölümler gerek gördükleri takdirde, uygulamalı eğitim dersini alabilecek öğrencileri belirleyebilmek amacıyla başka kıstaslar da belirleyebilirler.</a:t>
            </a:r>
          </a:p>
          <a:p>
            <a:pPr marL="0" indent="0" algn="just">
              <a:buNone/>
            </a:pPr>
            <a:r>
              <a:rPr lang="tr-TR" dirty="0">
                <a:latin typeface="Times New Roman" panose="02020603050405020304" pitchFamily="18" charset="0"/>
                <a:cs typeface="Times New Roman" panose="02020603050405020304" pitchFamily="18" charset="0"/>
              </a:rPr>
              <a:t>(4) Öğrencilerin dördüncü sınıf öğrencisi olması ve uygulamaya katılmayı engelleyici bir durumunun bulunmaması gerekir (Yalova </a:t>
            </a:r>
            <a:r>
              <a:rPr lang="tr-TR" dirty="0" err="1">
                <a:latin typeface="Times New Roman" panose="02020603050405020304" pitchFamily="18" charset="0"/>
                <a:cs typeface="Times New Roman" panose="02020603050405020304" pitchFamily="18" charset="0"/>
              </a:rPr>
              <a:t>Ünv</a:t>
            </a:r>
            <a:r>
              <a:rPr lang="tr-TR" dirty="0">
                <a:latin typeface="Times New Roman" panose="02020603050405020304" pitchFamily="18" charset="0"/>
                <a:cs typeface="Times New Roman" panose="02020603050405020304" pitchFamily="18" charset="0"/>
              </a:rPr>
              <a:t>. İİBF Uygulamalı Eğitim Dersi Yönergesi).</a:t>
            </a:r>
          </a:p>
          <a:p>
            <a:pPr marL="0" indent="0" algn="just">
              <a:buNone/>
            </a:pPr>
            <a:endParaRPr lang="tr-TR"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Yalova Üniversitesi İİBF Uygulamalı Eğitim Dersi Yönergesinin 15. Madde 3. Fıkrasına dayanarak İşletme Bölümü öğrencileri için Uygulamalı Eğitim Dersi alabilmek için belirlenen </a:t>
            </a:r>
            <a:r>
              <a:rPr lang="tr-TR" b="1" dirty="0">
                <a:latin typeface="Times New Roman" panose="02020603050405020304" pitchFamily="18" charset="0"/>
                <a:cs typeface="Times New Roman" panose="02020603050405020304" pitchFamily="18" charset="0"/>
              </a:rPr>
              <a:t>ek kıstaslar </a:t>
            </a:r>
            <a:r>
              <a:rPr lang="tr-TR" dirty="0">
                <a:latin typeface="Times New Roman" panose="02020603050405020304" pitchFamily="18" charset="0"/>
                <a:cs typeface="Times New Roman" panose="02020603050405020304" pitchFamily="18" charset="0"/>
              </a:rPr>
              <a:t>aşağıdaki gibidir:</a:t>
            </a:r>
          </a:p>
          <a:p>
            <a:pPr marL="0" indent="0" algn="just">
              <a:buNone/>
            </a:pPr>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Uygulamalı Eğitim Dersini </a:t>
            </a:r>
            <a:r>
              <a:rPr lang="tr-TR" u="sng" dirty="0">
                <a:latin typeface="Times New Roman" panose="02020603050405020304" pitchFamily="18" charset="0"/>
                <a:cs typeface="Times New Roman" panose="02020603050405020304" pitchFamily="18" charset="0"/>
              </a:rPr>
              <a:t>ağırlıklı not ortalaması 2.5’un altında olan öğrenciler </a:t>
            </a:r>
            <a:r>
              <a:rPr lang="tr-TR" dirty="0">
                <a:latin typeface="Times New Roman" panose="02020603050405020304" pitchFamily="18" charset="0"/>
                <a:cs typeface="Times New Roman" panose="02020603050405020304" pitchFamily="18" charset="0"/>
              </a:rPr>
              <a:t>seçemezler.</a:t>
            </a:r>
          </a:p>
          <a:p>
            <a:pPr marL="0" indent="0">
              <a:buNone/>
            </a:pPr>
            <a:endParaRPr lang="tr-TR" dirty="0"/>
          </a:p>
        </p:txBody>
      </p:sp>
      <p:pic>
        <p:nvPicPr>
          <p:cNvPr id="4" name="Resim 3">
            <a:extLst>
              <a:ext uri="{FF2B5EF4-FFF2-40B4-BE49-F238E27FC236}">
                <a16:creationId xmlns:a16="http://schemas.microsoft.com/office/drawing/2014/main" id="{1DA0A128-F8BA-6386-DE44-0AF853785378}"/>
              </a:ext>
            </a:extLst>
          </p:cNvPr>
          <p:cNvPicPr>
            <a:picLocks noChangeAspect="1"/>
          </p:cNvPicPr>
          <p:nvPr/>
        </p:nvPicPr>
        <p:blipFill>
          <a:blip r:embed="rId2"/>
          <a:stretch>
            <a:fillRect/>
          </a:stretch>
        </p:blipFill>
        <p:spPr>
          <a:xfrm>
            <a:off x="62948" y="49060"/>
            <a:ext cx="1073426" cy="993912"/>
          </a:xfrm>
          <a:prstGeom prst="rect">
            <a:avLst/>
          </a:prstGeom>
        </p:spPr>
      </p:pic>
      <p:pic>
        <p:nvPicPr>
          <p:cNvPr id="5" name="Resim 4">
            <a:extLst>
              <a:ext uri="{FF2B5EF4-FFF2-40B4-BE49-F238E27FC236}">
                <a16:creationId xmlns:a16="http://schemas.microsoft.com/office/drawing/2014/main" id="{B2248F50-A37E-AB13-A86C-978E7EA6281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40033" y="11688"/>
            <a:ext cx="1073427" cy="1068656"/>
          </a:xfrm>
          <a:prstGeom prst="rect">
            <a:avLst/>
          </a:prstGeom>
        </p:spPr>
      </p:pic>
    </p:spTree>
    <p:extLst>
      <p:ext uri="{BB962C8B-B14F-4D97-AF65-F5344CB8AC3E}">
        <p14:creationId xmlns:p14="http://schemas.microsoft.com/office/powerpoint/2010/main" val="3121077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BFE16-99DC-E592-4C89-1CDAD5C6A3AF}"/>
              </a:ext>
            </a:extLst>
          </p:cNvPr>
          <p:cNvSpPr>
            <a:spLocks noGrp="1"/>
          </p:cNvSpPr>
          <p:nvPr>
            <p:ph type="title"/>
          </p:nvPr>
        </p:nvSpPr>
        <p:spPr>
          <a:xfrm>
            <a:off x="838200" y="920296"/>
            <a:ext cx="10515600" cy="1325563"/>
          </a:xfrm>
        </p:spPr>
        <p:txBody>
          <a:bodyPr/>
          <a:lstStyle/>
          <a:p>
            <a:pPr algn="ctr"/>
            <a:r>
              <a:rPr lang="tr-TR" b="1" dirty="0"/>
              <a:t>UYGULAMALI EĞİTİM DERSİ İÇİN SEÇİLEBİLECEK KURUMLAR </a:t>
            </a:r>
          </a:p>
        </p:txBody>
      </p:sp>
      <p:sp>
        <p:nvSpPr>
          <p:cNvPr id="3" name="Content Placeholder 2">
            <a:extLst>
              <a:ext uri="{FF2B5EF4-FFF2-40B4-BE49-F238E27FC236}">
                <a16:creationId xmlns:a16="http://schemas.microsoft.com/office/drawing/2014/main" id="{A53EDEF7-B3CC-2163-B86C-0E4CBEDE42E4}"/>
              </a:ext>
            </a:extLst>
          </p:cNvPr>
          <p:cNvSpPr>
            <a:spLocks noGrp="1"/>
          </p:cNvSpPr>
          <p:nvPr>
            <p:ph idx="1"/>
          </p:nvPr>
        </p:nvSpPr>
        <p:spPr>
          <a:xfrm>
            <a:off x="838200" y="2457602"/>
            <a:ext cx="10515600" cy="4351338"/>
          </a:xfrm>
        </p:spPr>
        <p:txBody>
          <a:bodyPr>
            <a:normAutofit/>
          </a:bodyPr>
          <a:lstStyle/>
          <a:p>
            <a:pPr marL="0" indent="0" algn="just">
              <a:buNone/>
            </a:pPr>
            <a:r>
              <a:rPr lang="tr-TR" sz="2200" dirty="0">
                <a:latin typeface="Times New Roman" panose="02020603050405020304" pitchFamily="18" charset="0"/>
                <a:cs typeface="Times New Roman" panose="02020603050405020304" pitchFamily="18" charset="0"/>
              </a:rPr>
              <a:t>•Öğrenciler, Uygulamalı Eğitim Dersi kapsamında eğitim alacakları kurumları kendileri bulacaklardır. </a:t>
            </a:r>
          </a:p>
          <a:p>
            <a:pPr marL="0" indent="0" algn="just">
              <a:buNone/>
            </a:pPr>
            <a:endParaRPr lang="tr-TR" sz="2200" dirty="0">
              <a:latin typeface="Times New Roman" panose="02020603050405020304" pitchFamily="18" charset="0"/>
              <a:cs typeface="Times New Roman" panose="02020603050405020304" pitchFamily="18" charset="0"/>
            </a:endParaRPr>
          </a:p>
          <a:p>
            <a:pPr marL="0" indent="0" algn="just">
              <a:buNone/>
            </a:pPr>
            <a:r>
              <a:rPr lang="tr-TR" sz="2200" dirty="0">
                <a:latin typeface="Times New Roman" panose="02020603050405020304" pitchFamily="18" charset="0"/>
                <a:cs typeface="Times New Roman" panose="02020603050405020304" pitchFamily="18" charset="0"/>
              </a:rPr>
              <a:t>•Öğrenciler, Uygulamalı Eğitim Dersi kapsamında eğitim alacak bir kurum bulamamaları halinde Bölüm Uygulamalı Eğitim Koordinatörlüğü’ne bildirimde bulunarak destek isteyebilirler.</a:t>
            </a:r>
          </a:p>
          <a:p>
            <a:pPr marL="0" indent="0" algn="just">
              <a:buNone/>
            </a:pPr>
            <a:endParaRPr lang="tr-TR" sz="2200" dirty="0">
              <a:latin typeface="Times New Roman" panose="02020603050405020304" pitchFamily="18" charset="0"/>
              <a:cs typeface="Times New Roman" panose="02020603050405020304" pitchFamily="18" charset="0"/>
            </a:endParaRPr>
          </a:p>
          <a:p>
            <a:pPr marL="0" indent="0" algn="just">
              <a:buNone/>
            </a:pPr>
            <a:r>
              <a:rPr lang="tr-TR" sz="2200" dirty="0">
                <a:latin typeface="Times New Roman" panose="02020603050405020304" pitchFamily="18" charset="0"/>
                <a:cs typeface="Times New Roman" panose="02020603050405020304" pitchFamily="18" charset="0"/>
              </a:rPr>
              <a:t>•Öğrenciler, Bölüm Uygulamalı Eğitim Koordinatörlüğü tarafından uygun görülen kamu veya özel sektöre ait kurum ve/veya kuruluşlarda Uygulamalı Eğitim Dersi kapsamında eğitim alabilirler. </a:t>
            </a:r>
          </a:p>
          <a:p>
            <a:pPr marL="0" indent="0">
              <a:buNone/>
            </a:pPr>
            <a:endParaRPr lang="tr-TR" dirty="0"/>
          </a:p>
        </p:txBody>
      </p:sp>
      <p:pic>
        <p:nvPicPr>
          <p:cNvPr id="4" name="Resim 3">
            <a:extLst>
              <a:ext uri="{FF2B5EF4-FFF2-40B4-BE49-F238E27FC236}">
                <a16:creationId xmlns:a16="http://schemas.microsoft.com/office/drawing/2014/main" id="{C44AC23E-3184-D4C1-63EC-573C9F58CB18}"/>
              </a:ext>
            </a:extLst>
          </p:cNvPr>
          <p:cNvPicPr>
            <a:picLocks noChangeAspect="1"/>
          </p:cNvPicPr>
          <p:nvPr/>
        </p:nvPicPr>
        <p:blipFill>
          <a:blip r:embed="rId2"/>
          <a:stretch>
            <a:fillRect/>
          </a:stretch>
        </p:blipFill>
        <p:spPr>
          <a:xfrm>
            <a:off x="62948" y="49060"/>
            <a:ext cx="1073426" cy="993912"/>
          </a:xfrm>
          <a:prstGeom prst="rect">
            <a:avLst/>
          </a:prstGeom>
        </p:spPr>
      </p:pic>
      <p:pic>
        <p:nvPicPr>
          <p:cNvPr id="5" name="Resim 4">
            <a:extLst>
              <a:ext uri="{FF2B5EF4-FFF2-40B4-BE49-F238E27FC236}">
                <a16:creationId xmlns:a16="http://schemas.microsoft.com/office/drawing/2014/main" id="{AC209861-50FB-F5F8-106A-2C836CCD0E0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40033" y="11688"/>
            <a:ext cx="1073427" cy="1068656"/>
          </a:xfrm>
          <a:prstGeom prst="rect">
            <a:avLst/>
          </a:prstGeom>
        </p:spPr>
      </p:pic>
    </p:spTree>
    <p:extLst>
      <p:ext uri="{BB962C8B-B14F-4D97-AF65-F5344CB8AC3E}">
        <p14:creationId xmlns:p14="http://schemas.microsoft.com/office/powerpoint/2010/main" val="12058367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BFE16-99DC-E592-4C89-1CDAD5C6A3AF}"/>
              </a:ext>
            </a:extLst>
          </p:cNvPr>
          <p:cNvSpPr>
            <a:spLocks noGrp="1"/>
          </p:cNvSpPr>
          <p:nvPr>
            <p:ph type="title"/>
          </p:nvPr>
        </p:nvSpPr>
        <p:spPr>
          <a:xfrm>
            <a:off x="838200" y="1042972"/>
            <a:ext cx="10515600" cy="1325563"/>
          </a:xfrm>
        </p:spPr>
        <p:txBody>
          <a:bodyPr/>
          <a:lstStyle/>
          <a:p>
            <a:pPr algn="ctr"/>
            <a:r>
              <a:rPr lang="tr-TR" b="1" dirty="0"/>
              <a:t>UYGULAMALI EĞİTİM DERSİ İÇİN SEÇİLEBİLECEK KURUMLAR </a:t>
            </a:r>
          </a:p>
        </p:txBody>
      </p:sp>
      <p:sp>
        <p:nvSpPr>
          <p:cNvPr id="3" name="Content Placeholder 2">
            <a:extLst>
              <a:ext uri="{FF2B5EF4-FFF2-40B4-BE49-F238E27FC236}">
                <a16:creationId xmlns:a16="http://schemas.microsoft.com/office/drawing/2014/main" id="{A53EDEF7-B3CC-2163-B86C-0E4CBEDE42E4}"/>
              </a:ext>
            </a:extLst>
          </p:cNvPr>
          <p:cNvSpPr>
            <a:spLocks noGrp="1"/>
          </p:cNvSpPr>
          <p:nvPr>
            <p:ph idx="1"/>
          </p:nvPr>
        </p:nvSpPr>
        <p:spPr>
          <a:xfrm>
            <a:off x="838200" y="2506662"/>
            <a:ext cx="10515600" cy="4351338"/>
          </a:xfrm>
        </p:spPr>
        <p:txBody>
          <a:bodyPr>
            <a:normAutofit/>
          </a:bodyPr>
          <a:lstStyle/>
          <a:p>
            <a:pPr marL="0" indent="0" algn="just">
              <a:buNone/>
            </a:pPr>
            <a:r>
              <a:rPr lang="tr-TR" sz="2200" dirty="0">
                <a:latin typeface="Times New Roman" panose="02020603050405020304" pitchFamily="18" charset="0"/>
                <a:cs typeface="Times New Roman" panose="02020603050405020304" pitchFamily="18" charset="0"/>
              </a:rPr>
              <a:t>İşletme Bölümü öğrencilerinin Uygulama Dersi kapsamında eğitim alacakları kurum/kuruluşlarda aranacak özellikler aşağıdaki gibidir:</a:t>
            </a:r>
          </a:p>
          <a:p>
            <a:pPr marL="0" indent="0" algn="just">
              <a:buNone/>
            </a:pPr>
            <a:endParaRPr lang="tr-TR" sz="2200" dirty="0">
              <a:latin typeface="Times New Roman" panose="02020603050405020304" pitchFamily="18" charset="0"/>
              <a:cs typeface="Times New Roman" panose="02020603050405020304" pitchFamily="18" charset="0"/>
            </a:endParaRPr>
          </a:p>
          <a:p>
            <a:pPr marL="0" indent="0" algn="just">
              <a:buNone/>
            </a:pPr>
            <a:r>
              <a:rPr lang="tr-TR" sz="2200" dirty="0">
                <a:latin typeface="Times New Roman" panose="02020603050405020304" pitchFamily="18" charset="0"/>
                <a:cs typeface="Times New Roman" panose="02020603050405020304" pitchFamily="18" charset="0"/>
              </a:rPr>
              <a:t>•Fonksiyonel yapılanmasını tamamlamış olan (temel işletme fonksiyonlarından Üretim, Pazarlama, Finans, Muhasebe, İnsan Kaynakları/Personel/İdari ve Mali İşler gibi fonksiyonel departmanlardan birkaçını oluşturmuş olan) her türlü üretim, ticaret ve hizmet işletmelerinin (seçilen departmanda uygulamalı eğitim yapacak öğrenciye katkıda bulunacak uzmanın olması gerekmektedir) Muhasebe, Finans, Üretim, İnsan Kaynakları, Pazarlama, ARGE, Yönetim Bilişim Sistemleri gibi departmanları;</a:t>
            </a:r>
          </a:p>
        </p:txBody>
      </p:sp>
      <p:pic>
        <p:nvPicPr>
          <p:cNvPr id="4" name="Resim 3">
            <a:extLst>
              <a:ext uri="{FF2B5EF4-FFF2-40B4-BE49-F238E27FC236}">
                <a16:creationId xmlns:a16="http://schemas.microsoft.com/office/drawing/2014/main" id="{C6F9E1B0-FCCC-E15B-6C72-71B3CD219238}"/>
              </a:ext>
            </a:extLst>
          </p:cNvPr>
          <p:cNvPicPr>
            <a:picLocks noChangeAspect="1"/>
          </p:cNvPicPr>
          <p:nvPr/>
        </p:nvPicPr>
        <p:blipFill>
          <a:blip r:embed="rId2"/>
          <a:stretch>
            <a:fillRect/>
          </a:stretch>
        </p:blipFill>
        <p:spPr>
          <a:xfrm>
            <a:off x="62948" y="49060"/>
            <a:ext cx="1073426" cy="993912"/>
          </a:xfrm>
          <a:prstGeom prst="rect">
            <a:avLst/>
          </a:prstGeom>
        </p:spPr>
      </p:pic>
      <p:pic>
        <p:nvPicPr>
          <p:cNvPr id="5" name="Resim 4">
            <a:extLst>
              <a:ext uri="{FF2B5EF4-FFF2-40B4-BE49-F238E27FC236}">
                <a16:creationId xmlns:a16="http://schemas.microsoft.com/office/drawing/2014/main" id="{0DD83AD1-BB99-103F-322F-4E2C23289A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40033" y="11688"/>
            <a:ext cx="1073427" cy="1068656"/>
          </a:xfrm>
          <a:prstGeom prst="rect">
            <a:avLst/>
          </a:prstGeom>
        </p:spPr>
      </p:pic>
    </p:spTree>
    <p:extLst>
      <p:ext uri="{BB962C8B-B14F-4D97-AF65-F5344CB8AC3E}">
        <p14:creationId xmlns:p14="http://schemas.microsoft.com/office/powerpoint/2010/main" val="13914935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BFE16-99DC-E592-4C89-1CDAD5C6A3AF}"/>
              </a:ext>
            </a:extLst>
          </p:cNvPr>
          <p:cNvSpPr>
            <a:spLocks noGrp="1"/>
          </p:cNvSpPr>
          <p:nvPr>
            <p:ph type="title"/>
          </p:nvPr>
        </p:nvSpPr>
        <p:spPr>
          <a:xfrm>
            <a:off x="838200" y="942068"/>
            <a:ext cx="10515600" cy="1325563"/>
          </a:xfrm>
        </p:spPr>
        <p:txBody>
          <a:bodyPr/>
          <a:lstStyle/>
          <a:p>
            <a:pPr algn="ctr"/>
            <a:r>
              <a:rPr lang="tr-TR" b="1" dirty="0"/>
              <a:t>UYGULAMALI EĞİTİM DERSİ İÇİN SEÇİLEBİLECEK KURUMLAR </a:t>
            </a:r>
          </a:p>
        </p:txBody>
      </p:sp>
      <p:sp>
        <p:nvSpPr>
          <p:cNvPr id="3" name="Content Placeholder 2">
            <a:extLst>
              <a:ext uri="{FF2B5EF4-FFF2-40B4-BE49-F238E27FC236}">
                <a16:creationId xmlns:a16="http://schemas.microsoft.com/office/drawing/2014/main" id="{A53EDEF7-B3CC-2163-B86C-0E4CBEDE42E4}"/>
              </a:ext>
            </a:extLst>
          </p:cNvPr>
          <p:cNvSpPr>
            <a:spLocks noGrp="1"/>
          </p:cNvSpPr>
          <p:nvPr>
            <p:ph idx="1"/>
          </p:nvPr>
        </p:nvSpPr>
        <p:spPr>
          <a:xfrm>
            <a:off x="838200" y="2380796"/>
            <a:ext cx="10515600" cy="4351338"/>
          </a:xfrm>
        </p:spPr>
        <p:txBody>
          <a:bodyPr>
            <a:noAutofit/>
          </a:bodyPr>
          <a:lstStyle/>
          <a:p>
            <a:pPr marL="0" indent="0" algn="just">
              <a:buNone/>
            </a:pPr>
            <a:r>
              <a:rPr lang="tr-TR" sz="2200" dirty="0">
                <a:latin typeface="Times New Roman" panose="02020603050405020304" pitchFamily="18" charset="0"/>
                <a:cs typeface="Times New Roman" panose="02020603050405020304" pitchFamily="18" charset="0"/>
              </a:rPr>
              <a:t>•Banka ve Finansal Kurumlar,</a:t>
            </a:r>
          </a:p>
          <a:p>
            <a:pPr marL="0" indent="0" algn="just">
              <a:buNone/>
            </a:pPr>
            <a:r>
              <a:rPr lang="tr-TR" sz="2200" dirty="0">
                <a:latin typeface="Times New Roman" panose="02020603050405020304" pitchFamily="18" charset="0"/>
                <a:cs typeface="Times New Roman" panose="02020603050405020304" pitchFamily="18" charset="0"/>
              </a:rPr>
              <a:t>•Sağlık İşletmeleri (Kurumsal Hastaneler),</a:t>
            </a:r>
          </a:p>
          <a:p>
            <a:pPr marL="0" indent="0" algn="just">
              <a:buNone/>
            </a:pPr>
            <a:r>
              <a:rPr lang="tr-TR" sz="2200" dirty="0">
                <a:latin typeface="Times New Roman" panose="02020603050405020304" pitchFamily="18" charset="0"/>
                <a:cs typeface="Times New Roman" panose="02020603050405020304" pitchFamily="18" charset="0"/>
              </a:rPr>
              <a:t>•Lojistik Firmaları,</a:t>
            </a:r>
          </a:p>
          <a:p>
            <a:pPr marL="0" indent="0" algn="just">
              <a:buNone/>
            </a:pPr>
            <a:r>
              <a:rPr lang="tr-TR" sz="2200" dirty="0">
                <a:latin typeface="Times New Roman" panose="02020603050405020304" pitchFamily="18" charset="0"/>
                <a:cs typeface="Times New Roman" panose="02020603050405020304" pitchFamily="18" charset="0"/>
              </a:rPr>
              <a:t>•Bilişim ve Telekomünikasyon Firmaları,</a:t>
            </a:r>
          </a:p>
          <a:p>
            <a:pPr marL="0" indent="0" algn="just">
              <a:buNone/>
            </a:pPr>
            <a:r>
              <a:rPr lang="tr-TR" sz="2200" dirty="0">
                <a:latin typeface="Times New Roman" panose="02020603050405020304" pitchFamily="18" charset="0"/>
                <a:cs typeface="Times New Roman" panose="02020603050405020304" pitchFamily="18" charset="0"/>
              </a:rPr>
              <a:t>•E-Ticaret Firmaları,</a:t>
            </a:r>
          </a:p>
          <a:p>
            <a:pPr marL="0" indent="0" algn="just">
              <a:buNone/>
            </a:pPr>
            <a:r>
              <a:rPr lang="tr-TR" sz="2200" dirty="0">
                <a:latin typeface="Times New Roman" panose="02020603050405020304" pitchFamily="18" charset="0"/>
                <a:cs typeface="Times New Roman" panose="02020603050405020304" pitchFamily="18" charset="0"/>
              </a:rPr>
              <a:t>•Barınma İşletmeleri (Her Türlü Kurumsal Otel, Motel, Tatil Köyü, Seyahat, Turizm Acenteleri),</a:t>
            </a:r>
          </a:p>
          <a:p>
            <a:pPr marL="0" indent="0" algn="just">
              <a:buNone/>
            </a:pPr>
            <a:r>
              <a:rPr lang="tr-TR" sz="2200" dirty="0">
                <a:latin typeface="Times New Roman" panose="02020603050405020304" pitchFamily="18" charset="0"/>
                <a:cs typeface="Times New Roman" panose="02020603050405020304" pitchFamily="18" charset="0"/>
              </a:rPr>
              <a:t>•Yeminli Mali Müşavir Büroları, Serbest Muhasebeci Mali Müşavir Büroları,</a:t>
            </a:r>
          </a:p>
          <a:p>
            <a:pPr marL="0" indent="0" algn="just">
              <a:buNone/>
            </a:pPr>
            <a:endParaRPr lang="tr-TR" sz="2200" dirty="0">
              <a:latin typeface="Times New Roman" panose="02020603050405020304" pitchFamily="18" charset="0"/>
              <a:cs typeface="Times New Roman" panose="02020603050405020304" pitchFamily="18" charset="0"/>
            </a:endParaRPr>
          </a:p>
          <a:p>
            <a:pPr marL="0" indent="0" algn="just">
              <a:buNone/>
            </a:pPr>
            <a:r>
              <a:rPr lang="tr-TR" sz="2200" dirty="0">
                <a:latin typeface="Times New Roman" panose="02020603050405020304" pitchFamily="18" charset="0"/>
                <a:cs typeface="Times New Roman" panose="02020603050405020304" pitchFamily="18" charset="0"/>
              </a:rPr>
              <a:t>Yukarıda listelenen işletmeler dışında Bölüm Uygulamalı Eğitim Koordinatörlüğü’nün uygun göreceği diğer kurumlarda da Uygulamalı Eğitim Dersi kapsamında eğitim alınabilir.</a:t>
            </a:r>
          </a:p>
        </p:txBody>
      </p:sp>
      <p:pic>
        <p:nvPicPr>
          <p:cNvPr id="4" name="Resim 3">
            <a:extLst>
              <a:ext uri="{FF2B5EF4-FFF2-40B4-BE49-F238E27FC236}">
                <a16:creationId xmlns:a16="http://schemas.microsoft.com/office/drawing/2014/main" id="{A86FD2FE-BDC1-CC2F-A65E-1FE320895DE9}"/>
              </a:ext>
            </a:extLst>
          </p:cNvPr>
          <p:cNvPicPr>
            <a:picLocks noChangeAspect="1"/>
          </p:cNvPicPr>
          <p:nvPr/>
        </p:nvPicPr>
        <p:blipFill>
          <a:blip r:embed="rId2"/>
          <a:stretch>
            <a:fillRect/>
          </a:stretch>
        </p:blipFill>
        <p:spPr>
          <a:xfrm>
            <a:off x="62948" y="49060"/>
            <a:ext cx="1073426" cy="993912"/>
          </a:xfrm>
          <a:prstGeom prst="rect">
            <a:avLst/>
          </a:prstGeom>
        </p:spPr>
      </p:pic>
      <p:pic>
        <p:nvPicPr>
          <p:cNvPr id="5" name="Resim 4">
            <a:extLst>
              <a:ext uri="{FF2B5EF4-FFF2-40B4-BE49-F238E27FC236}">
                <a16:creationId xmlns:a16="http://schemas.microsoft.com/office/drawing/2014/main" id="{7464BCC6-7B52-05E8-D811-5C2D196E075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40033" y="11688"/>
            <a:ext cx="1073427" cy="1068656"/>
          </a:xfrm>
          <a:prstGeom prst="rect">
            <a:avLst/>
          </a:prstGeom>
        </p:spPr>
      </p:pic>
    </p:spTree>
    <p:extLst>
      <p:ext uri="{BB962C8B-B14F-4D97-AF65-F5344CB8AC3E}">
        <p14:creationId xmlns:p14="http://schemas.microsoft.com/office/powerpoint/2010/main" val="1713199634"/>
      </p:ext>
    </p:extLst>
  </p:cSld>
  <p:clrMapOvr>
    <a:masterClrMapping/>
  </p:clrMapOvr>
</p:sld>
</file>

<file path=ppt/theme/theme1.xml><?xml version="1.0" encoding="utf-8"?>
<a:theme xmlns:a="http://schemas.openxmlformats.org/drawingml/2006/main" name="Office Teması">
  <a:themeElements>
    <a:clrScheme name="Mavi Yeşil">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rla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12700" cap="flat" cmpd="sng" algn="ctr">
          <a:solidFill>
            <a:schemeClr val="phClr">
              <a:tint val="95000"/>
              <a:shade val="95000"/>
              <a:satMod val="120000"/>
            </a:schemeClr>
          </a:solidFill>
          <a:prstDash val="solid"/>
        </a:ln>
        <a:ln w="55000" cap="flat" cmpd="thickThin" algn="ctr">
          <a:solidFill>
            <a:schemeClr val="phClr">
              <a:tint val="90000"/>
              <a:satMod val="130000"/>
            </a:schemeClr>
          </a:solidFill>
          <a:prstDash val="solid"/>
        </a:ln>
        <a:ln w="50800" cap="flat" cmpd="sng"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5816</TotalTime>
  <Words>1503</Words>
  <Application>Microsoft Office PowerPoint</Application>
  <PresentationFormat>Widescreen</PresentationFormat>
  <Paragraphs>151</Paragraphs>
  <Slides>22</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Times New Roman</vt:lpstr>
      <vt:lpstr>Wingdings</vt:lpstr>
      <vt:lpstr>Office Teması</vt:lpstr>
      <vt:lpstr>PowerPoint Presentation</vt:lpstr>
      <vt:lpstr>SUNUM PLANI</vt:lpstr>
      <vt:lpstr>UYGULAMALI EĞİTİM DERSİ NEDİR? </vt:lpstr>
      <vt:lpstr>UYGULAMALI EĞİTİM DERSİNİN AMACI</vt:lpstr>
      <vt:lpstr>UYGULAMALI EĞİTİM DERSİ SÜRESİ VE DÖNEMİ </vt:lpstr>
      <vt:lpstr>UYGULAMALI EĞİTİM DERSİ ALABİLME ŞARTLARI </vt:lpstr>
      <vt:lpstr>UYGULAMALI EĞİTİM DERSİ İÇİN SEÇİLEBİLECEK KURUMLAR </vt:lpstr>
      <vt:lpstr>UYGULAMALI EĞİTİM DERSİ İÇİN SEÇİLEBİLECEK KURUMLAR </vt:lpstr>
      <vt:lpstr>UYGULAMALI EĞİTİM DERSİ İÇİN SEÇİLEBİLECEK KURUMLAR </vt:lpstr>
      <vt:lpstr>       Uygulamalı Eğitim Süreci Akış Şeması</vt:lpstr>
      <vt:lpstr>Uygulamalı Eğitim Süreci Akış Şeması</vt:lpstr>
      <vt:lpstr>Uygulamalı Eğitim Süreci Akış Şeması</vt:lpstr>
      <vt:lpstr>Uygulamalı Eğitim Süreci Akış Şeması</vt:lpstr>
      <vt:lpstr>Uygulamalı Eğitim Süreci Akış Şeması</vt:lpstr>
      <vt:lpstr>Uygulamalı Eğitim-Genel Hükümler</vt:lpstr>
      <vt:lpstr>ÖĞRENCİ GÖREV VE SORUMLULUKLARI</vt:lpstr>
      <vt:lpstr>ÖĞRENCİ GÖREV VE SORUMLULUKLARI</vt:lpstr>
      <vt:lpstr>ÖĞRENCİ GÖREV VE SORUMLULUKLARI</vt:lpstr>
      <vt:lpstr>PowerPoint Presentation</vt:lpstr>
      <vt:lpstr>PowerPoint Presentation</vt:lpstr>
      <vt:lpstr>İLETİŞİM BİLGİLERİ</vt:lpstr>
      <vt:lpstr>Teşekkürler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ÖRGÜTSEL  DEĞİŞİM</dc:title>
  <dc:creator>Bengi Tuğcu İdemen</dc:creator>
  <cp:lastModifiedBy>Reviewer</cp:lastModifiedBy>
  <cp:revision>492</cp:revision>
  <dcterms:created xsi:type="dcterms:W3CDTF">2021-01-30T10:19:00Z</dcterms:created>
  <dcterms:modified xsi:type="dcterms:W3CDTF">2023-12-21T07:57:35Z</dcterms:modified>
</cp:coreProperties>
</file>