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53" r:id="rId2"/>
    <p:sldId id="435" r:id="rId3"/>
    <p:sldId id="419" r:id="rId4"/>
    <p:sldId id="420" r:id="rId5"/>
    <p:sldId id="421" r:id="rId6"/>
    <p:sldId id="422" r:id="rId7"/>
    <p:sldId id="423" r:id="rId8"/>
    <p:sldId id="424" r:id="rId9"/>
    <p:sldId id="425" r:id="rId10"/>
    <p:sldId id="368" r:id="rId11"/>
    <p:sldId id="399" r:id="rId12"/>
    <p:sldId id="427" r:id="rId13"/>
    <p:sldId id="436" r:id="rId14"/>
    <p:sldId id="437" r:id="rId15"/>
    <p:sldId id="440" r:id="rId16"/>
    <p:sldId id="403" r:id="rId17"/>
    <p:sldId id="431" r:id="rId18"/>
    <p:sldId id="438" r:id="rId19"/>
    <p:sldId id="439" r:id="rId20"/>
    <p:sldId id="418" r:id="rId21"/>
    <p:sldId id="433" r:id="rId22"/>
    <p:sldId id="434" r:id="rId23"/>
    <p:sldId id="324"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C0D399D-043C-4FC8-99E9-F38AC9366E8E}">
          <p14:sldIdLst>
            <p14:sldId id="353"/>
            <p14:sldId id="435"/>
            <p14:sldId id="419"/>
            <p14:sldId id="420"/>
            <p14:sldId id="421"/>
            <p14:sldId id="422"/>
            <p14:sldId id="423"/>
            <p14:sldId id="424"/>
            <p14:sldId id="425"/>
          </p14:sldIdLst>
        </p14:section>
        <p14:section name="Başlıksız Bölüm" id="{AFAE7407-1453-4EC6-A739-480DD0400EC1}">
          <p14:sldIdLst>
            <p14:sldId id="368"/>
            <p14:sldId id="399"/>
            <p14:sldId id="427"/>
            <p14:sldId id="436"/>
            <p14:sldId id="437"/>
            <p14:sldId id="440"/>
            <p14:sldId id="403"/>
            <p14:sldId id="431"/>
            <p14:sldId id="438"/>
            <p14:sldId id="439"/>
            <p14:sldId id="418"/>
            <p14:sldId id="433"/>
            <p14:sldId id="434"/>
            <p14:sldId id="32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DCE9"/>
    <a:srgbClr val="A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85267" autoAdjust="0"/>
  </p:normalViewPr>
  <p:slideViewPr>
    <p:cSldViewPr snapToGrid="0">
      <p:cViewPr varScale="1">
        <p:scale>
          <a:sx n="70" d="100"/>
          <a:sy n="70" d="100"/>
        </p:scale>
        <p:origin x="1013"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14D908AD-9C28-43FB-A082-2B99B82496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72EACC1D-9182-499A-99C2-827248767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358C5A-DA93-43B5-A185-772DB0CFA50A}" type="datetimeFigureOut">
              <a:rPr lang="tr-TR" smtClean="0"/>
              <a:t>21.12.2023</a:t>
            </a:fld>
            <a:endParaRPr lang="tr-TR"/>
          </a:p>
        </p:txBody>
      </p:sp>
      <p:sp>
        <p:nvSpPr>
          <p:cNvPr id="4" name="Alt Bilgi Yer Tutucusu 3">
            <a:extLst>
              <a:ext uri="{FF2B5EF4-FFF2-40B4-BE49-F238E27FC236}">
                <a16:creationId xmlns:a16="http://schemas.microsoft.com/office/drawing/2014/main" id="{945845A4-304E-4C2A-9FF0-8708D4E734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Filiz ERCAN</a:t>
            </a:r>
          </a:p>
        </p:txBody>
      </p:sp>
      <p:sp>
        <p:nvSpPr>
          <p:cNvPr id="5" name="Slayt Numarası Yer Tutucusu 4">
            <a:extLst>
              <a:ext uri="{FF2B5EF4-FFF2-40B4-BE49-F238E27FC236}">
                <a16:creationId xmlns:a16="http://schemas.microsoft.com/office/drawing/2014/main" id="{181E4754-8024-46CE-BEDA-686870C693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E53DD9-D769-4419-AE20-9BDEE99A3CDA}" type="slidenum">
              <a:rPr lang="tr-TR" smtClean="0"/>
              <a:t>‹#›</a:t>
            </a:fld>
            <a:endParaRPr lang="tr-TR"/>
          </a:p>
        </p:txBody>
      </p:sp>
    </p:spTree>
    <p:extLst>
      <p:ext uri="{BB962C8B-B14F-4D97-AF65-F5344CB8AC3E}">
        <p14:creationId xmlns:p14="http://schemas.microsoft.com/office/powerpoint/2010/main" val="37814191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AE162-F5F8-445F-9243-C8B08192BA29}" type="datetimeFigureOut">
              <a:rPr lang="tr-TR" smtClean="0"/>
              <a:t>21.12.2023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Filiz ERCAN</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D02D6-46D4-4056-8669-B01CCDD60150}" type="slidenum">
              <a:rPr lang="tr-TR" smtClean="0"/>
              <a:t>‹#›</a:t>
            </a:fld>
            <a:endParaRPr lang="tr-TR"/>
          </a:p>
        </p:txBody>
      </p:sp>
    </p:spTree>
    <p:extLst>
      <p:ext uri="{BB962C8B-B14F-4D97-AF65-F5344CB8AC3E}">
        <p14:creationId xmlns:p14="http://schemas.microsoft.com/office/powerpoint/2010/main" val="7750124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10</a:t>
            </a:fld>
            <a:endParaRPr lang="tr-TR"/>
          </a:p>
        </p:txBody>
      </p:sp>
    </p:spTree>
    <p:extLst>
      <p:ext uri="{BB962C8B-B14F-4D97-AF65-F5344CB8AC3E}">
        <p14:creationId xmlns:p14="http://schemas.microsoft.com/office/powerpoint/2010/main" val="1259004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solidFill>
                <a:schemeClr val="tx2"/>
              </a:solidFill>
              <a:cs typeface="Arial" panose="020B0604020202020204" pitchFamily="34" charset="0"/>
            </a:endParaRPr>
          </a:p>
        </p:txBody>
      </p:sp>
      <p:sp>
        <p:nvSpPr>
          <p:cNvPr id="4" name="Slayt Numarası Yer Tutucusu 3"/>
          <p:cNvSpPr>
            <a:spLocks noGrp="1"/>
          </p:cNvSpPr>
          <p:nvPr>
            <p:ph type="sldNum" sz="quarter" idx="5"/>
          </p:nvPr>
        </p:nvSpPr>
        <p:spPr/>
        <p:txBody>
          <a:bodyPr/>
          <a:lstStyle/>
          <a:p>
            <a:fld id="{A80D02D6-46D4-4056-8669-B01CCDD60150}" type="slidenum">
              <a:rPr lang="tr-TR" smtClean="0"/>
              <a:t>23</a:t>
            </a:fld>
            <a:endParaRPr lang="tr-TR"/>
          </a:p>
        </p:txBody>
      </p:sp>
      <p:sp>
        <p:nvSpPr>
          <p:cNvPr id="5" name="Alt Bilgi Yer Tutucusu 4">
            <a:extLst>
              <a:ext uri="{FF2B5EF4-FFF2-40B4-BE49-F238E27FC236}">
                <a16:creationId xmlns:a16="http://schemas.microsoft.com/office/drawing/2014/main" id="{73BDA742-5AC2-40E9-BF23-55B61BEB0037}"/>
              </a:ext>
            </a:extLst>
          </p:cNvPr>
          <p:cNvSpPr>
            <a:spLocks noGrp="1"/>
          </p:cNvSpPr>
          <p:nvPr>
            <p:ph type="ftr" sz="quarter" idx="4"/>
          </p:nvPr>
        </p:nvSpPr>
        <p:spPr/>
        <p:txBody>
          <a:bodyPr/>
          <a:lstStyle/>
          <a:p>
            <a:r>
              <a:t>Filiz ERCAN</a:t>
            </a:r>
          </a:p>
        </p:txBody>
      </p:sp>
    </p:spTree>
    <p:extLst>
      <p:ext uri="{BB962C8B-B14F-4D97-AF65-F5344CB8AC3E}">
        <p14:creationId xmlns:p14="http://schemas.microsoft.com/office/powerpoint/2010/main" val="19068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11</a:t>
            </a:fld>
            <a:endParaRPr lang="tr-TR"/>
          </a:p>
        </p:txBody>
      </p:sp>
    </p:spTree>
    <p:extLst>
      <p:ext uri="{BB962C8B-B14F-4D97-AF65-F5344CB8AC3E}">
        <p14:creationId xmlns:p14="http://schemas.microsoft.com/office/powerpoint/2010/main" val="324188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12</a:t>
            </a:fld>
            <a:endParaRPr lang="tr-TR"/>
          </a:p>
        </p:txBody>
      </p:sp>
    </p:spTree>
    <p:extLst>
      <p:ext uri="{BB962C8B-B14F-4D97-AF65-F5344CB8AC3E}">
        <p14:creationId xmlns:p14="http://schemas.microsoft.com/office/powerpoint/2010/main" val="309478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13</a:t>
            </a:fld>
            <a:endParaRPr lang="tr-TR"/>
          </a:p>
        </p:txBody>
      </p:sp>
    </p:spTree>
    <p:extLst>
      <p:ext uri="{BB962C8B-B14F-4D97-AF65-F5344CB8AC3E}">
        <p14:creationId xmlns:p14="http://schemas.microsoft.com/office/powerpoint/2010/main" val="1976531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14</a:t>
            </a:fld>
            <a:endParaRPr lang="tr-TR"/>
          </a:p>
        </p:txBody>
      </p:sp>
    </p:spTree>
    <p:extLst>
      <p:ext uri="{BB962C8B-B14F-4D97-AF65-F5344CB8AC3E}">
        <p14:creationId xmlns:p14="http://schemas.microsoft.com/office/powerpoint/2010/main" val="3699718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15</a:t>
            </a:fld>
            <a:endParaRPr lang="tr-TR"/>
          </a:p>
        </p:txBody>
      </p:sp>
    </p:spTree>
    <p:extLst>
      <p:ext uri="{BB962C8B-B14F-4D97-AF65-F5344CB8AC3E}">
        <p14:creationId xmlns:p14="http://schemas.microsoft.com/office/powerpoint/2010/main" val="1687062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Footer Placeholder 3"/>
          <p:cNvSpPr>
            <a:spLocks noGrp="1"/>
          </p:cNvSpPr>
          <p:nvPr>
            <p:ph type="ftr" sz="quarter" idx="4"/>
          </p:nvPr>
        </p:nvSpPr>
        <p:spPr/>
        <p:txBody>
          <a:bodyPr/>
          <a:lstStyle/>
          <a:p>
            <a:r>
              <a:rPr lang="tr-TR"/>
              <a:t>Filiz ERCAN</a:t>
            </a:r>
          </a:p>
        </p:txBody>
      </p:sp>
      <p:sp>
        <p:nvSpPr>
          <p:cNvPr id="5" name="Slide Number Placeholder 4"/>
          <p:cNvSpPr>
            <a:spLocks noGrp="1"/>
          </p:cNvSpPr>
          <p:nvPr>
            <p:ph type="sldNum" sz="quarter" idx="5"/>
          </p:nvPr>
        </p:nvSpPr>
        <p:spPr/>
        <p:txBody>
          <a:bodyPr/>
          <a:lstStyle/>
          <a:p>
            <a:fld id="{A80D02D6-46D4-4056-8669-B01CCDD60150}" type="slidenum">
              <a:rPr lang="tr-TR" smtClean="0"/>
              <a:t>16</a:t>
            </a:fld>
            <a:endParaRPr lang="tr-TR"/>
          </a:p>
        </p:txBody>
      </p:sp>
    </p:spTree>
    <p:extLst>
      <p:ext uri="{BB962C8B-B14F-4D97-AF65-F5344CB8AC3E}">
        <p14:creationId xmlns:p14="http://schemas.microsoft.com/office/powerpoint/2010/main" val="249528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Footer Placeholder 3"/>
          <p:cNvSpPr>
            <a:spLocks noGrp="1"/>
          </p:cNvSpPr>
          <p:nvPr>
            <p:ph type="ftr" sz="quarter" idx="4"/>
          </p:nvPr>
        </p:nvSpPr>
        <p:spPr/>
        <p:txBody>
          <a:bodyPr/>
          <a:lstStyle/>
          <a:p>
            <a:r>
              <a:rPr lang="tr-TR"/>
              <a:t>Filiz ERCAN</a:t>
            </a:r>
          </a:p>
        </p:txBody>
      </p:sp>
      <p:sp>
        <p:nvSpPr>
          <p:cNvPr id="5" name="Slide Number Placeholder 4"/>
          <p:cNvSpPr>
            <a:spLocks noGrp="1"/>
          </p:cNvSpPr>
          <p:nvPr>
            <p:ph type="sldNum" sz="quarter" idx="5"/>
          </p:nvPr>
        </p:nvSpPr>
        <p:spPr/>
        <p:txBody>
          <a:bodyPr/>
          <a:lstStyle/>
          <a:p>
            <a:fld id="{A80D02D6-46D4-4056-8669-B01CCDD60150}" type="slidenum">
              <a:rPr lang="tr-TR" smtClean="0"/>
              <a:t>20</a:t>
            </a:fld>
            <a:endParaRPr lang="tr-TR"/>
          </a:p>
        </p:txBody>
      </p:sp>
    </p:spTree>
    <p:extLst>
      <p:ext uri="{BB962C8B-B14F-4D97-AF65-F5344CB8AC3E}">
        <p14:creationId xmlns:p14="http://schemas.microsoft.com/office/powerpoint/2010/main" val="3738432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Footer Placeholder 3"/>
          <p:cNvSpPr>
            <a:spLocks noGrp="1"/>
          </p:cNvSpPr>
          <p:nvPr>
            <p:ph type="ftr" sz="quarter" idx="4"/>
          </p:nvPr>
        </p:nvSpPr>
        <p:spPr/>
        <p:txBody>
          <a:bodyPr/>
          <a:lstStyle/>
          <a:p>
            <a:r>
              <a:rPr lang="tr-TR"/>
              <a:t>Filiz ERCAN</a:t>
            </a:r>
          </a:p>
        </p:txBody>
      </p:sp>
      <p:sp>
        <p:nvSpPr>
          <p:cNvPr id="5" name="Slide Number Placeholder 4"/>
          <p:cNvSpPr>
            <a:spLocks noGrp="1"/>
          </p:cNvSpPr>
          <p:nvPr>
            <p:ph type="sldNum" sz="quarter" idx="5"/>
          </p:nvPr>
        </p:nvSpPr>
        <p:spPr/>
        <p:txBody>
          <a:bodyPr/>
          <a:lstStyle/>
          <a:p>
            <a:fld id="{A80D02D6-46D4-4056-8669-B01CCDD60150}" type="slidenum">
              <a:rPr lang="tr-TR" smtClean="0"/>
              <a:t>21</a:t>
            </a:fld>
            <a:endParaRPr lang="tr-TR"/>
          </a:p>
        </p:txBody>
      </p:sp>
    </p:spTree>
    <p:extLst>
      <p:ext uri="{BB962C8B-B14F-4D97-AF65-F5344CB8AC3E}">
        <p14:creationId xmlns:p14="http://schemas.microsoft.com/office/powerpoint/2010/main" val="51955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EBFCED-2EE2-4696-B723-661AE647D71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A31CB70-2405-4DE3-B556-D8F0F6E29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E29735B-5FAA-4B13-BB4A-C7281504335B}"/>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8ADA895A-491D-4294-ACE7-B501B8D080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60B5D7-55AB-49DA-8C69-71A840D86FDC}"/>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844865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956E20-3640-4775-8CD5-BC4DCF193B1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97A4A31-6328-46D2-999B-4D0A227462A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2CADB72-B898-42DB-867A-5C99F61D9BF6}"/>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844DCC6C-FCF3-4033-AB1F-554B40B23F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E4D6A1-A461-4B74-9B14-B4DF1FE205D6}"/>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249893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AC94AB7-B682-45CC-883E-AF52A17B103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EC1762-7D05-4D57-A929-F4CB4E35C8C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486EC7-CFAB-47CF-B7B7-473D235B0693}"/>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7B99D1E6-4C98-48BF-B261-D20E816B1E0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B5D397-C096-42B3-96E1-E43C4CD202ED}"/>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58311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970F0C-9838-4957-8160-5EE6BB615D3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420541-A529-45F6-A112-F5B1B44710B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7A5701-08D6-48E9-9366-51304C701E6F}"/>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397CAAAF-6AE6-4709-A3F9-21E5DC7891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D3FD92-E35E-421B-A67E-3E33959F55EB}"/>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32312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74BD82-E290-4A7E-8422-9AB199E7BA1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7DF068C-D442-4A1F-B122-1CC268DB79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2B678FE-15BD-4173-BEAB-45B4C8F8486B}"/>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C5850CC3-B301-43B5-9AAC-A2271B8EF2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536494-E76D-4304-9856-95DAC36E9FE5}"/>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1583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C958DC-C3CC-4B9C-8CDD-FF1F4912BA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DB957B-71FA-438F-BD00-1FE0461F6F3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BAF7CA0-9D83-461D-9FFB-CD45D3B9BA5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7E938EA-8767-4DF8-86CA-63CC3540FB35}"/>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8E0E6D99-EC7E-4141-8897-62BDDCADFB8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391E36-581C-4CE6-8648-3DE81E34F7F4}"/>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68142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36DEBA-8D67-429A-B3C2-73EC0EB5DD1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8E4DFBA-1BCA-41DE-A92D-F6B1A07D9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8D8DA2F-5F6F-414E-B4B3-84E7DA50A14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11F2EFE-E381-4C13-8523-B7FEEB495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95B9E91-CF55-42D6-B901-E915E02F918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0BAE1A2-9452-47D9-8F52-8F956EB844B4}"/>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8" name="Alt Bilgi Yer Tutucusu 7">
            <a:extLst>
              <a:ext uri="{FF2B5EF4-FFF2-40B4-BE49-F238E27FC236}">
                <a16:creationId xmlns:a16="http://schemas.microsoft.com/office/drawing/2014/main" id="{A414EA06-5E43-4F7B-8C05-EFA1B45C8E6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2CCBAFF-6000-4BD3-953A-E602D19CC278}"/>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71527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1DFDA-001E-4B34-8BA1-23B6EFE80F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FF73A99-6C48-4684-AC17-F539C3D59CF9}"/>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4" name="Alt Bilgi Yer Tutucusu 3">
            <a:extLst>
              <a:ext uri="{FF2B5EF4-FFF2-40B4-BE49-F238E27FC236}">
                <a16:creationId xmlns:a16="http://schemas.microsoft.com/office/drawing/2014/main" id="{95BD4256-998F-4EC7-BB89-A42866F5E97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BE2E2DD-1E1C-4949-9AAA-14E93DA6C43F}"/>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58640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AADEE0-3146-4B5D-818D-77884C6526E7}"/>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3" name="Alt Bilgi Yer Tutucusu 2">
            <a:extLst>
              <a:ext uri="{FF2B5EF4-FFF2-40B4-BE49-F238E27FC236}">
                <a16:creationId xmlns:a16="http://schemas.microsoft.com/office/drawing/2014/main" id="{CB47D62F-BC73-496C-B849-38FC0211D2D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7D67489-99B1-4297-BDE7-4BCC7FB3A772}"/>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97941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10ED-D9E2-4937-B7F0-CFAD6FCFD06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8EEDBC1-669F-4AD2-8988-13D837A02A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BD34FE2-3DF1-4B4E-9CAC-8759FF0F5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2841D45-0F0F-4290-A49D-42CFFFB72E4D}"/>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416C0A81-9FED-42A6-96A7-31016254DE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33BC62C-BA81-408B-A763-49CAA5F8BFCC}"/>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10756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591CFD-73B9-4C59-A26A-EF95829D216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FF06CEF-8CBE-4CB7-98E5-14011EE2F9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57687BE-15A0-4468-BA84-261D927710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3901726-014A-4A52-A6F7-83707F82A10F}"/>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073DBCD3-4D64-4571-9C9D-25F76F3466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E94464-74A0-4842-936E-32F267BBED4D}"/>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74704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8C42B85-336E-4ED8-B04B-3991AEED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3E4F12-4658-4ACD-B63D-59BF7CD287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FB5404-C95C-4190-8660-26CC447A4C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68077A31-8F8E-4413-9062-D58C32455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9F785C9-6351-4FBE-A7A1-2FD9E965F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E8669-114B-4EF8-A580-A677E886B398}" type="slidenum">
              <a:rPr lang="tr-TR" smtClean="0"/>
              <a:t>‹#›</a:t>
            </a:fld>
            <a:endParaRPr lang="tr-TR"/>
          </a:p>
        </p:txBody>
      </p:sp>
    </p:spTree>
    <p:extLst>
      <p:ext uri="{BB962C8B-B14F-4D97-AF65-F5344CB8AC3E}">
        <p14:creationId xmlns:p14="http://schemas.microsoft.com/office/powerpoint/2010/main" val="308112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f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f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2.jf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2.jfi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2.jfi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2.jfi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1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22.xml.rels><?xml version="1.0" encoding="UTF-8" standalone="yes"?>
<Relationships xmlns="http://schemas.openxmlformats.org/package/2006/relationships"><Relationship Id="rId3" Type="http://schemas.openxmlformats.org/officeDocument/2006/relationships/hyperlink" Target="mailto:filiz.ercan@yalova.edu.tr" TargetMode="External"/><Relationship Id="rId2" Type="http://schemas.openxmlformats.org/officeDocument/2006/relationships/hyperlink" Target="mailto:sinem.ates@yalova.edu.tr" TargetMode="External"/><Relationship Id="rId1" Type="http://schemas.openxmlformats.org/officeDocument/2006/relationships/slideLayout" Target="../slideLayouts/slideLayout2.xml"/><Relationship Id="rId5" Type="http://schemas.openxmlformats.org/officeDocument/2006/relationships/image" Target="../media/image2.jfif"/><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9C485CE7-EC22-4258-AC03-EF5507524EA5}"/>
              </a:ext>
            </a:extLst>
          </p:cNvPr>
          <p:cNvSpPr txBox="1"/>
          <p:nvPr/>
        </p:nvSpPr>
        <p:spPr>
          <a:xfrm>
            <a:off x="2980235" y="1614940"/>
            <a:ext cx="6231530" cy="1975926"/>
          </a:xfrm>
          <a:prstGeom prst="rect">
            <a:avLst/>
          </a:prstGeom>
          <a:noFill/>
        </p:spPr>
        <p:txBody>
          <a:bodyPr wrap="square">
            <a:spAutoFit/>
          </a:bodyPr>
          <a:lstStyle/>
          <a:p>
            <a:pPr algn="ctr" defTabSz="914400">
              <a:lnSpc>
                <a:spcPct val="90000"/>
              </a:lnSpc>
              <a:defRPr sz="3200">
                <a:solidFill>
                  <a:schemeClr val="tx2"/>
                </a:solidFill>
                <a:latin typeface="Times New Roman" panose="02020603050405020304" pitchFamily="18" charset="0"/>
                <a:ea typeface="+mj-ea"/>
                <a:cs typeface="Times New Roman" panose="02020603050405020304" pitchFamily="18" charset="0"/>
              </a:defRPr>
            </a:pPr>
            <a:r>
              <a:rPr lang="tr-TR" sz="4000" dirty="0"/>
              <a:t>YALOVA UNIVERSITY</a:t>
            </a:r>
          </a:p>
          <a:p>
            <a:pPr algn="ctr" defTabSz="914400">
              <a:lnSpc>
                <a:spcPct val="90000"/>
              </a:lnSpc>
              <a:defRPr sz="2800">
                <a:solidFill>
                  <a:schemeClr val="tx2"/>
                </a:solidFill>
                <a:latin typeface="Times New Roman" panose="02020603050405020304" pitchFamily="18" charset="0"/>
                <a:ea typeface="+mj-ea"/>
                <a:cs typeface="Times New Roman" panose="02020603050405020304" pitchFamily="18" charset="0"/>
              </a:defRPr>
            </a:pPr>
            <a:r>
              <a:rPr lang="tr-TR" sz="3600" dirty="0"/>
              <a:t>DEPARTMENT OF BUSINESS ADMINISTRATION</a:t>
            </a:r>
          </a:p>
          <a:p>
            <a:pPr algn="ctr" defTabSz="914400">
              <a:lnSpc>
                <a:spcPct val="90000"/>
              </a:lnSpc>
            </a:pPr>
            <a:endParaRPr lang="tr-TR" sz="2400" dirty="0">
              <a:solidFill>
                <a:schemeClr val="tx2"/>
              </a:solidFill>
              <a:latin typeface="Times New Roman" panose="02020603050405020304" pitchFamily="18" charset="0"/>
              <a:ea typeface="+mj-ea"/>
              <a:cs typeface="Times New Roman" panose="02020603050405020304" pitchFamily="18" charset="0"/>
            </a:endParaRPr>
          </a:p>
        </p:txBody>
      </p:sp>
      <p:pic>
        <p:nvPicPr>
          <p:cNvPr id="5" name="Resim 4">
            <a:extLst>
              <a:ext uri="{FF2B5EF4-FFF2-40B4-BE49-F238E27FC236}">
                <a16:creationId xmlns:a16="http://schemas.microsoft.com/office/drawing/2014/main" id="{FD261871-BC75-4858-9503-60D4A261BFD4}"/>
              </a:ext>
            </a:extLst>
          </p:cNvPr>
          <p:cNvPicPr>
            <a:picLocks noChangeAspect="1"/>
          </p:cNvPicPr>
          <p:nvPr/>
        </p:nvPicPr>
        <p:blipFill>
          <a:blip r:embed="rId2"/>
          <a:stretch>
            <a:fillRect/>
          </a:stretch>
        </p:blipFill>
        <p:spPr>
          <a:xfrm>
            <a:off x="0" y="585293"/>
            <a:ext cx="2224040" cy="2059295"/>
          </a:xfrm>
          <a:prstGeom prst="rect">
            <a:avLst/>
          </a:prstGeom>
        </p:spPr>
      </p:pic>
      <p:sp>
        <p:nvSpPr>
          <p:cNvPr id="6" name="Başlık 1">
            <a:extLst>
              <a:ext uri="{FF2B5EF4-FFF2-40B4-BE49-F238E27FC236}">
                <a16:creationId xmlns:a16="http://schemas.microsoft.com/office/drawing/2014/main" id="{34393944-D72E-4054-87F4-6B88FC354656}"/>
              </a:ext>
            </a:extLst>
          </p:cNvPr>
          <p:cNvSpPr txBox="1">
            <a:spLocks/>
          </p:cNvSpPr>
          <p:nvPr/>
        </p:nvSpPr>
        <p:spPr>
          <a:xfrm>
            <a:off x="3274574" y="2644588"/>
            <a:ext cx="5642852" cy="2715203"/>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sz="4000" b="1">
                <a:solidFill>
                  <a:schemeClr val="tx2"/>
                </a:solidFill>
                <a:latin typeface="+mn-lt"/>
                <a:cs typeface="Arial" panose="020B0604020202020204" pitchFamily="34" charset="0"/>
              </a:defRPr>
            </a:pPr>
            <a:r>
              <a:rPr lang="tr-TR" dirty="0">
                <a:latin typeface="Times New Roman" panose="02020603050405020304" pitchFamily="18" charset="0"/>
                <a:cs typeface="Times New Roman" panose="02020603050405020304" pitchFamily="18" charset="0"/>
              </a:rPr>
              <a:t>PRACTICAL TRAINING</a:t>
            </a:r>
          </a:p>
          <a:p>
            <a:pPr algn="ctr">
              <a:defRPr sz="4000" b="1">
                <a:solidFill>
                  <a:schemeClr val="tx2"/>
                </a:solidFill>
                <a:latin typeface="+mn-lt"/>
                <a:cs typeface="Arial" panose="020B0604020202020204" pitchFamily="34" charset="0"/>
              </a:defRPr>
            </a:pPr>
            <a:endParaRPr lang="tr-TR" sz="4000" b="1" dirty="0">
              <a:latin typeface="+mn-lt"/>
            </a:endParaRPr>
          </a:p>
        </p:txBody>
      </p:sp>
      <p:sp>
        <p:nvSpPr>
          <p:cNvPr id="8" name="Başlık 1">
            <a:extLst>
              <a:ext uri="{FF2B5EF4-FFF2-40B4-BE49-F238E27FC236}">
                <a16:creationId xmlns:a16="http://schemas.microsoft.com/office/drawing/2014/main" id="{C3BBC411-B6B4-479A-BA08-632FBFD94F7A}"/>
              </a:ext>
            </a:extLst>
          </p:cNvPr>
          <p:cNvSpPr txBox="1">
            <a:spLocks/>
          </p:cNvSpPr>
          <p:nvPr/>
        </p:nvSpPr>
        <p:spPr>
          <a:xfrm>
            <a:off x="2572076" y="5181175"/>
            <a:ext cx="7357555" cy="1351525"/>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tx2"/>
              </a:solidFill>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2F06BE95-C506-6BAF-CC45-B1936B02B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420" y="585294"/>
            <a:ext cx="2143125" cy="2133600"/>
          </a:xfrm>
          <a:prstGeom prst="rect">
            <a:avLst/>
          </a:prstGeom>
        </p:spPr>
      </p:pic>
      <p:sp>
        <p:nvSpPr>
          <p:cNvPr id="2" name="Başlık 1">
            <a:extLst>
              <a:ext uri="{FF2B5EF4-FFF2-40B4-BE49-F238E27FC236}">
                <a16:creationId xmlns:a16="http://schemas.microsoft.com/office/drawing/2014/main" id="{2F6E7ADE-AB13-AC1C-C632-AB01EE5CAF1E}"/>
              </a:ext>
            </a:extLst>
          </p:cNvPr>
          <p:cNvSpPr txBox="1">
            <a:spLocks/>
          </p:cNvSpPr>
          <p:nvPr/>
        </p:nvSpPr>
        <p:spPr>
          <a:xfrm>
            <a:off x="4865417" y="5556079"/>
            <a:ext cx="2700153" cy="833360"/>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sz="4000" b="1">
                <a:solidFill>
                  <a:schemeClr val="tx2"/>
                </a:solidFill>
                <a:latin typeface="+mn-lt"/>
                <a:cs typeface="Arial" panose="020B0604020202020204" pitchFamily="34" charset="0"/>
              </a:defRPr>
            </a:pPr>
            <a:r>
              <a:rPr lang="tr-TR" sz="2400" dirty="0">
                <a:latin typeface="Times New Roman" panose="02020603050405020304" pitchFamily="18" charset="0"/>
                <a:cs typeface="Times New Roman" panose="02020603050405020304" pitchFamily="18" charset="0"/>
              </a:rPr>
              <a:t>DECEMBER-2023</a:t>
            </a:r>
          </a:p>
          <a:p>
            <a:pPr algn="ctr">
              <a:defRPr sz="4000" b="1">
                <a:solidFill>
                  <a:schemeClr val="tx2"/>
                </a:solidFill>
                <a:latin typeface="+mn-lt"/>
                <a:cs typeface="Arial" panose="020B0604020202020204" pitchFamily="34" charset="0"/>
              </a:defRPr>
            </a:pPr>
            <a:endParaRPr lang="tr-TR" sz="4000" b="1" dirty="0">
              <a:latin typeface="+mn-lt"/>
            </a:endParaRPr>
          </a:p>
        </p:txBody>
      </p:sp>
    </p:spTree>
    <p:extLst>
      <p:ext uri="{BB962C8B-B14F-4D97-AF65-F5344CB8AC3E}">
        <p14:creationId xmlns:p14="http://schemas.microsoft.com/office/powerpoint/2010/main" val="411453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13" name="Resim 12">
            <a:extLst>
              <a:ext uri="{FF2B5EF4-FFF2-40B4-BE49-F238E27FC236}">
                <a16:creationId xmlns:a16="http://schemas.microsoft.com/office/drawing/2014/main" id="{DA9AF612-8BE6-4BDC-C26A-3F2C5D8A74B4}"/>
              </a:ext>
            </a:extLst>
          </p:cNvPr>
          <p:cNvPicPr>
            <a:picLocks noChangeAspect="1"/>
          </p:cNvPicPr>
          <p:nvPr/>
        </p:nvPicPr>
        <p:blipFill>
          <a:blip r:embed="rId3"/>
          <a:stretch>
            <a:fillRect/>
          </a:stretch>
        </p:blipFill>
        <p:spPr>
          <a:xfrm>
            <a:off x="62948" y="49060"/>
            <a:ext cx="1073426" cy="993912"/>
          </a:xfrm>
          <a:prstGeom prst="rect">
            <a:avLst/>
          </a:prstGeom>
        </p:spPr>
      </p:pic>
      <p:pic>
        <p:nvPicPr>
          <p:cNvPr id="14" name="Resim 13">
            <a:extLst>
              <a:ext uri="{FF2B5EF4-FFF2-40B4-BE49-F238E27FC236}">
                <a16:creationId xmlns:a16="http://schemas.microsoft.com/office/drawing/2014/main" id="{F6DCD086-12AA-357F-57F9-B339174243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4" name="Picture 3">
            <a:extLst>
              <a:ext uri="{FF2B5EF4-FFF2-40B4-BE49-F238E27FC236}">
                <a16:creationId xmlns:a16="http://schemas.microsoft.com/office/drawing/2014/main" id="{690A67D2-9A7D-A98B-D444-1B722A2206BE}"/>
              </a:ext>
            </a:extLst>
          </p:cNvPr>
          <p:cNvPicPr>
            <a:picLocks noChangeAspect="1"/>
          </p:cNvPicPr>
          <p:nvPr/>
        </p:nvPicPr>
        <p:blipFill>
          <a:blip r:embed="rId5"/>
          <a:stretch>
            <a:fillRect/>
          </a:stretch>
        </p:blipFill>
        <p:spPr>
          <a:xfrm>
            <a:off x="566057" y="1611472"/>
            <a:ext cx="11146971" cy="4473642"/>
          </a:xfrm>
          <a:prstGeom prst="rect">
            <a:avLst/>
          </a:prstGeom>
        </p:spPr>
      </p:pic>
    </p:spTree>
    <p:extLst>
      <p:ext uri="{BB962C8B-B14F-4D97-AF65-F5344CB8AC3E}">
        <p14:creationId xmlns:p14="http://schemas.microsoft.com/office/powerpoint/2010/main" val="343283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3"/>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9" name="Picture 8">
            <a:extLst>
              <a:ext uri="{FF2B5EF4-FFF2-40B4-BE49-F238E27FC236}">
                <a16:creationId xmlns:a16="http://schemas.microsoft.com/office/drawing/2014/main" id="{850B363B-76E1-3012-4F91-D8C25507D7E5}"/>
              </a:ext>
            </a:extLst>
          </p:cNvPr>
          <p:cNvPicPr>
            <a:picLocks noChangeAspect="1"/>
          </p:cNvPicPr>
          <p:nvPr/>
        </p:nvPicPr>
        <p:blipFill>
          <a:blip r:embed="rId5"/>
          <a:stretch>
            <a:fillRect/>
          </a:stretch>
        </p:blipFill>
        <p:spPr>
          <a:xfrm>
            <a:off x="359229" y="1092031"/>
            <a:ext cx="11288485" cy="475512"/>
          </a:xfrm>
          <a:prstGeom prst="rect">
            <a:avLst/>
          </a:prstGeom>
        </p:spPr>
      </p:pic>
      <p:sp>
        <p:nvSpPr>
          <p:cNvPr id="16" name="Başlık 1">
            <a:extLst>
              <a:ext uri="{FF2B5EF4-FFF2-40B4-BE49-F238E27FC236}">
                <a16:creationId xmlns:a16="http://schemas.microsoft.com/office/drawing/2014/main" id="{17CEC17D-2AD2-49C4-0D8F-84AA87F4317C}"/>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CBCE44E-882F-1C2C-E5B3-53C2125A9AFF}"/>
              </a:ext>
            </a:extLst>
          </p:cNvPr>
          <p:cNvPicPr>
            <a:picLocks noChangeAspect="1"/>
          </p:cNvPicPr>
          <p:nvPr/>
        </p:nvPicPr>
        <p:blipFill>
          <a:blip r:embed="rId6"/>
          <a:stretch>
            <a:fillRect/>
          </a:stretch>
        </p:blipFill>
        <p:spPr>
          <a:xfrm>
            <a:off x="380553" y="1567543"/>
            <a:ext cx="11288485" cy="5121084"/>
          </a:xfrm>
          <a:prstGeom prst="rect">
            <a:avLst/>
          </a:prstGeom>
        </p:spPr>
      </p:pic>
    </p:spTree>
    <p:extLst>
      <p:ext uri="{BB962C8B-B14F-4D97-AF65-F5344CB8AC3E}">
        <p14:creationId xmlns:p14="http://schemas.microsoft.com/office/powerpoint/2010/main" val="256388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3"/>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11" name="Picture 10">
            <a:extLst>
              <a:ext uri="{FF2B5EF4-FFF2-40B4-BE49-F238E27FC236}">
                <a16:creationId xmlns:a16="http://schemas.microsoft.com/office/drawing/2014/main" id="{F1998401-FCE5-6B8F-6461-0EBF27207C08}"/>
              </a:ext>
            </a:extLst>
          </p:cNvPr>
          <p:cNvPicPr>
            <a:picLocks noChangeAspect="1"/>
          </p:cNvPicPr>
          <p:nvPr/>
        </p:nvPicPr>
        <p:blipFill>
          <a:blip r:embed="rId5"/>
          <a:stretch>
            <a:fillRect/>
          </a:stretch>
        </p:blipFill>
        <p:spPr>
          <a:xfrm>
            <a:off x="288261" y="1042972"/>
            <a:ext cx="11288485" cy="496794"/>
          </a:xfrm>
          <a:prstGeom prst="rect">
            <a:avLst/>
          </a:prstGeom>
        </p:spPr>
      </p:pic>
      <p:sp>
        <p:nvSpPr>
          <p:cNvPr id="14" name="Başlık 1">
            <a:extLst>
              <a:ext uri="{FF2B5EF4-FFF2-40B4-BE49-F238E27FC236}">
                <a16:creationId xmlns:a16="http://schemas.microsoft.com/office/drawing/2014/main" id="{473E328B-C8A3-5BE9-3637-35932D1B8629}"/>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1809AA8-2D7A-28EA-455D-7605FC0BAE4B}"/>
              </a:ext>
            </a:extLst>
          </p:cNvPr>
          <p:cNvPicPr>
            <a:picLocks noChangeAspect="1"/>
          </p:cNvPicPr>
          <p:nvPr/>
        </p:nvPicPr>
        <p:blipFill>
          <a:blip r:embed="rId6"/>
          <a:stretch>
            <a:fillRect/>
          </a:stretch>
        </p:blipFill>
        <p:spPr>
          <a:xfrm>
            <a:off x="288261" y="1539766"/>
            <a:ext cx="11288485" cy="5677392"/>
          </a:xfrm>
          <a:prstGeom prst="rect">
            <a:avLst/>
          </a:prstGeom>
        </p:spPr>
      </p:pic>
    </p:spTree>
    <p:extLst>
      <p:ext uri="{BB962C8B-B14F-4D97-AF65-F5344CB8AC3E}">
        <p14:creationId xmlns:p14="http://schemas.microsoft.com/office/powerpoint/2010/main" val="1762487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3"/>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11" name="Picture 10">
            <a:extLst>
              <a:ext uri="{FF2B5EF4-FFF2-40B4-BE49-F238E27FC236}">
                <a16:creationId xmlns:a16="http://schemas.microsoft.com/office/drawing/2014/main" id="{F1998401-FCE5-6B8F-6461-0EBF27207C08}"/>
              </a:ext>
            </a:extLst>
          </p:cNvPr>
          <p:cNvPicPr>
            <a:picLocks noChangeAspect="1"/>
          </p:cNvPicPr>
          <p:nvPr/>
        </p:nvPicPr>
        <p:blipFill>
          <a:blip r:embed="rId5"/>
          <a:stretch>
            <a:fillRect/>
          </a:stretch>
        </p:blipFill>
        <p:spPr>
          <a:xfrm>
            <a:off x="288261" y="1042972"/>
            <a:ext cx="11288485" cy="496794"/>
          </a:xfrm>
          <a:prstGeom prst="rect">
            <a:avLst/>
          </a:prstGeom>
        </p:spPr>
      </p:pic>
      <p:sp>
        <p:nvSpPr>
          <p:cNvPr id="10" name="Başlık 1">
            <a:extLst>
              <a:ext uri="{FF2B5EF4-FFF2-40B4-BE49-F238E27FC236}">
                <a16:creationId xmlns:a16="http://schemas.microsoft.com/office/drawing/2014/main" id="{00183759-6522-6D49-A88E-1AFC209ED182}"/>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7848C82-1B74-3FD8-8E14-E32AE0D8E587}"/>
              </a:ext>
            </a:extLst>
          </p:cNvPr>
          <p:cNvPicPr>
            <a:picLocks noChangeAspect="1"/>
          </p:cNvPicPr>
          <p:nvPr/>
        </p:nvPicPr>
        <p:blipFill>
          <a:blip r:embed="rId6"/>
          <a:stretch>
            <a:fillRect/>
          </a:stretch>
        </p:blipFill>
        <p:spPr>
          <a:xfrm>
            <a:off x="288261" y="1539766"/>
            <a:ext cx="11288485" cy="5024319"/>
          </a:xfrm>
          <a:prstGeom prst="rect">
            <a:avLst/>
          </a:prstGeom>
        </p:spPr>
      </p:pic>
    </p:spTree>
    <p:extLst>
      <p:ext uri="{BB962C8B-B14F-4D97-AF65-F5344CB8AC3E}">
        <p14:creationId xmlns:p14="http://schemas.microsoft.com/office/powerpoint/2010/main" val="1118652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3"/>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11" name="Picture 10">
            <a:extLst>
              <a:ext uri="{FF2B5EF4-FFF2-40B4-BE49-F238E27FC236}">
                <a16:creationId xmlns:a16="http://schemas.microsoft.com/office/drawing/2014/main" id="{F1998401-FCE5-6B8F-6461-0EBF27207C08}"/>
              </a:ext>
            </a:extLst>
          </p:cNvPr>
          <p:cNvPicPr>
            <a:picLocks noChangeAspect="1"/>
          </p:cNvPicPr>
          <p:nvPr/>
        </p:nvPicPr>
        <p:blipFill>
          <a:blip r:embed="rId5"/>
          <a:stretch>
            <a:fillRect/>
          </a:stretch>
        </p:blipFill>
        <p:spPr>
          <a:xfrm>
            <a:off x="288261" y="1042972"/>
            <a:ext cx="11288485" cy="496794"/>
          </a:xfrm>
          <a:prstGeom prst="rect">
            <a:avLst/>
          </a:prstGeom>
        </p:spPr>
      </p:pic>
      <p:sp>
        <p:nvSpPr>
          <p:cNvPr id="10" name="Başlık 1">
            <a:extLst>
              <a:ext uri="{FF2B5EF4-FFF2-40B4-BE49-F238E27FC236}">
                <a16:creationId xmlns:a16="http://schemas.microsoft.com/office/drawing/2014/main" id="{95FED940-B78D-9B7A-D545-C771381B2765}"/>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FD87D2FA-A240-30F7-AED0-CACF2BA69A77}"/>
              </a:ext>
            </a:extLst>
          </p:cNvPr>
          <p:cNvPicPr>
            <a:picLocks noChangeAspect="1"/>
          </p:cNvPicPr>
          <p:nvPr/>
        </p:nvPicPr>
        <p:blipFill>
          <a:blip r:embed="rId6"/>
          <a:stretch>
            <a:fillRect/>
          </a:stretch>
        </p:blipFill>
        <p:spPr>
          <a:xfrm>
            <a:off x="288261" y="1687679"/>
            <a:ext cx="11288484" cy="4767550"/>
          </a:xfrm>
          <a:prstGeom prst="rect">
            <a:avLst/>
          </a:prstGeom>
        </p:spPr>
      </p:pic>
    </p:spTree>
    <p:extLst>
      <p:ext uri="{BB962C8B-B14F-4D97-AF65-F5344CB8AC3E}">
        <p14:creationId xmlns:p14="http://schemas.microsoft.com/office/powerpoint/2010/main" val="140010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3"/>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11" name="Picture 10">
            <a:extLst>
              <a:ext uri="{FF2B5EF4-FFF2-40B4-BE49-F238E27FC236}">
                <a16:creationId xmlns:a16="http://schemas.microsoft.com/office/drawing/2014/main" id="{F1998401-FCE5-6B8F-6461-0EBF27207C08}"/>
              </a:ext>
            </a:extLst>
          </p:cNvPr>
          <p:cNvPicPr>
            <a:picLocks noChangeAspect="1"/>
          </p:cNvPicPr>
          <p:nvPr/>
        </p:nvPicPr>
        <p:blipFill>
          <a:blip r:embed="rId5"/>
          <a:stretch>
            <a:fillRect/>
          </a:stretch>
        </p:blipFill>
        <p:spPr>
          <a:xfrm>
            <a:off x="288261" y="1042972"/>
            <a:ext cx="11288485" cy="496794"/>
          </a:xfrm>
          <a:prstGeom prst="rect">
            <a:avLst/>
          </a:prstGeom>
        </p:spPr>
      </p:pic>
      <p:sp>
        <p:nvSpPr>
          <p:cNvPr id="10" name="Başlık 1">
            <a:extLst>
              <a:ext uri="{FF2B5EF4-FFF2-40B4-BE49-F238E27FC236}">
                <a16:creationId xmlns:a16="http://schemas.microsoft.com/office/drawing/2014/main" id="{95FED940-B78D-9B7A-D545-C771381B2765}"/>
              </a:ext>
            </a:extLst>
          </p:cNvPr>
          <p:cNvSpPr>
            <a:spLocks noGrp="1"/>
          </p:cNvSpPr>
          <p:nvPr>
            <p:ph type="title"/>
          </p:nvPr>
        </p:nvSpPr>
        <p:spPr>
          <a:xfrm>
            <a:off x="380554" y="70831"/>
            <a:ext cx="10515600" cy="1042971"/>
          </a:xfrm>
        </p:spPr>
        <p:txBody>
          <a:bodyPr>
            <a:normAutofit/>
          </a:bodyPr>
          <a:lstStyle/>
          <a:p>
            <a:pPr algn="ctr">
              <a:defRPr b="1">
                <a:solidFill>
                  <a:srgbClr val="001F37"/>
                </a:solidFill>
                <a:latin typeface="MuteBold"/>
                <a:ea typeface="+mn-ea"/>
                <a:cs typeface="+mn-cs"/>
              </a:defRPr>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PRACTICAL TRAINING COURSE WORKFLOW DIAGRAM</a:t>
            </a:r>
            <a:endParaRPr sz="30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A35F35A6-D2AC-5457-42B1-183C000B925A}"/>
              </a:ext>
            </a:extLst>
          </p:cNvPr>
          <p:cNvPicPr>
            <a:picLocks noChangeAspect="1"/>
          </p:cNvPicPr>
          <p:nvPr/>
        </p:nvPicPr>
        <p:blipFill>
          <a:blip r:embed="rId6"/>
          <a:stretch>
            <a:fillRect/>
          </a:stretch>
        </p:blipFill>
        <p:spPr>
          <a:xfrm>
            <a:off x="288261" y="1569262"/>
            <a:ext cx="11288485" cy="5288738"/>
          </a:xfrm>
          <a:prstGeom prst="rect">
            <a:avLst/>
          </a:prstGeom>
        </p:spPr>
      </p:pic>
    </p:spTree>
    <p:extLst>
      <p:ext uri="{BB962C8B-B14F-4D97-AF65-F5344CB8AC3E}">
        <p14:creationId xmlns:p14="http://schemas.microsoft.com/office/powerpoint/2010/main" val="2817044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599661" y="146107"/>
            <a:ext cx="10515600" cy="1325563"/>
          </a:xfrm>
        </p:spPr>
        <p:txBody>
          <a:bodyPr>
            <a:normAutofit/>
          </a:bodyPr>
          <a:lstStyle/>
          <a:p>
            <a:pPr algn="ctr"/>
            <a:r>
              <a:rPr lang="tr-TR" sz="3500" b="1" dirty="0">
                <a:effectLst/>
                <a:latin typeface="Times New Roman" panose="02020603050405020304" pitchFamily="18" charset="0"/>
                <a:ea typeface="Calibri" panose="020F0502020204030204" pitchFamily="34" charset="0"/>
                <a:cs typeface="Times New Roman" panose="02020603050405020304" pitchFamily="18" charset="0"/>
              </a:rPr>
              <a:t>PRACTICAL TRAINING – GENERAL PROVISIONS</a:t>
            </a:r>
            <a:endParaRPr lang="tr-TR" sz="3500"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fontScale="92500" lnSpcReduction="20000"/>
          </a:bodyPr>
          <a:lstStyle/>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With the conclusion of the practical training protocol, the health insurance of the students attending the practical training course at the institutions is made by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Yalova</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University according to the provisions of the Social Security Insurance.</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rPr>
              <a:t>The total duration of excused or unexcused absences of students during their practical training in institutions cannot exceed 10% of the practical training period. Students whose </a:t>
            </a:r>
            <a:r>
              <a:rPr lang="en-US" sz="2200" b="1" dirty="0">
                <a:effectLst/>
                <a:latin typeface="Times New Roman" panose="02020603050405020304" pitchFamily="18" charset="0"/>
                <a:ea typeface="Calibri" panose="020F0502020204030204" pitchFamily="34" charset="0"/>
              </a:rPr>
              <a:t>total absenteeism time, including the report, exceeds 10% of the working day will fail.</a:t>
            </a:r>
            <a:endParaRPr lang="tr-TR" sz="2200" b="1"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rPr>
              <a:t>During the practical training period, students do not have the right to leave. However, in cases deemed necessary within the knowledge of the practical training institution supervisor and the Department Coordinator of Practical Training Course, </a:t>
            </a:r>
            <a:r>
              <a:rPr lang="en-US" sz="2200" b="1" dirty="0">
                <a:effectLst/>
                <a:latin typeface="Times New Roman" panose="02020603050405020304" pitchFamily="18" charset="0"/>
                <a:ea typeface="Calibri" panose="020F0502020204030204" pitchFamily="34" charset="0"/>
              </a:rPr>
              <a:t>the student may be given permission not to exceed 7 (seven) working days.</a:t>
            </a:r>
            <a:endParaRPr lang="tr-TR" sz="2200" b="1"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en-US" sz="2200" dirty="0">
                <a:latin typeface="Times New Roman" panose="02020603050405020304" pitchFamily="18" charset="0"/>
              </a:rPr>
              <a:t>The practical education of the student who does not go to the institution for more than 3 (three) days without permission or excuse is terminated. The situation is notified by the institution in writing to the Department Coordinator of Practical Training Course.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3"/>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6" name="Alt Bilgi Yer Tutucusu 5">
            <a:extLst>
              <a:ext uri="{FF2B5EF4-FFF2-40B4-BE49-F238E27FC236}">
                <a16:creationId xmlns:a16="http://schemas.microsoft.com/office/drawing/2014/main" id="{8E03AB3F-7BBB-0DB8-88A3-F6E00D67EAB6}"/>
              </a:ext>
            </a:extLst>
          </p:cNvPr>
          <p:cNvSpPr>
            <a:spLocks noGrp="1"/>
          </p:cNvSpPr>
          <p:nvPr>
            <p:ph type="ftr" sz="quarter" idx="11"/>
          </p:nvPr>
        </p:nvSpPr>
        <p:spPr>
          <a:xfrm>
            <a:off x="-500742" y="6176962"/>
            <a:ext cx="6346371" cy="372642"/>
          </a:xfrm>
        </p:spPr>
        <p:txBody>
          <a:bodyPr/>
          <a:lstStyle/>
          <a:p>
            <a:r>
              <a:rPr lang="tr-TR" dirty="0"/>
              <a:t>İİBF Uygulamalı Eğitim Yönergesinden alınmıştır.</a:t>
            </a:r>
          </a:p>
        </p:txBody>
      </p:sp>
    </p:spTree>
    <p:extLst>
      <p:ext uri="{BB962C8B-B14F-4D97-AF65-F5344CB8AC3E}">
        <p14:creationId xmlns:p14="http://schemas.microsoft.com/office/powerpoint/2010/main" val="415336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061146"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STUDENT DUTIES AND RESPONSIBILITIES</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a:bodyPr>
          <a:lstStyle/>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To fill in the Practical Training Application and Acceptance Form and have it approved by the relevant parties</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2.</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To comply with the provisions of the "Regulation on Student Discipline of Higher Education Institutions" as well as the rules regarding work, discipline, and occupational safety of the institution where they continue their practical training</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3.</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To perform the duties assigned to them by the Institution</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Official</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4.</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Not to communicate private information of the organization to third parties</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5.</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To use all kinds of institutional tools and equipment with care</a:t>
            </a: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2812994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061146"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STUDENT DUTIES AND RESPONSIBILITIES</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lnSpcReduction="10000"/>
          </a:bodyPr>
          <a:lstStyle/>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6.</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Not participating in union activities</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7.</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Regular attendance to practical training</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8.</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Informing the Responsible Instructor and the Institution</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Official about all kinds of excuses and requests regarding their education. Obtaining permission from the Institution</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Official in obligatory situations which require them to leave the Institution.</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9.</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Summarizing the daily activities in the Practical Training Notebook during the practical training, having this notebook approved by the relevant persons and delivering the Practical Training Notebook as printed and electronically to the Responsible Instructor in charge at the end of the practical training, until the end of the first week of the final exams according to the academic calendar. </a:t>
            </a: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1187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061146"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STUDENT DUTIES AND RESPONSIBILITIES</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a:bodyPr>
          <a:lstStyle/>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10.</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Informing the Responsible Instructor and the Institution</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Official in case they get a health report, within the same day and delivering the original report to the academic unit which they connected within 3 days at the latest. </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11.</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Not to change the practical training workplaces in the institution without the knowledge of the Institution</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Official and carefully using all kinds of tools and equipment, since they will be held personally responsible for the accidents and damages that may arise if they act on the contrary.</a:t>
            </a:r>
          </a:p>
          <a:p>
            <a:pPr marL="0" indent="0" algn="just">
              <a:lnSpc>
                <a:spcPct val="107000"/>
              </a:lnSpc>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12.</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Not to change the institution where they get practical training without the written approval of the Institution Official and the Department Coordinator</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66008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681037"/>
            <a:ext cx="10515600" cy="1325563"/>
          </a:xfrm>
        </p:spPr>
        <p:txBody>
          <a:bodyPr/>
          <a:lstStyle/>
          <a:p>
            <a:pPr algn="ctr"/>
            <a:r>
              <a:rPr lang="tr-TR" b="1" dirty="0"/>
              <a:t>TABLE OF CONTENTS</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006600"/>
            <a:ext cx="10515600" cy="4351338"/>
          </a:xfrm>
        </p:spPr>
        <p:txBody>
          <a:bodyPr>
            <a:normAutofit/>
          </a:bodyPr>
          <a:lstStyle/>
          <a:p>
            <a:pPr algn="just"/>
            <a:r>
              <a:rPr lang="en-US" sz="2400" dirty="0">
                <a:latin typeface="Times New Roman" panose="02020603050405020304" pitchFamily="18" charset="0"/>
                <a:cs typeface="Times New Roman" panose="02020603050405020304" pitchFamily="18" charset="0"/>
              </a:rPr>
              <a:t>Practical Training Course</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Description</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Aim</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Duration and Time</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Prerequisites</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Suitable Institutions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Practical Training Workflow</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Times New Roman" panose="02020603050405020304" pitchFamily="18" charset="0"/>
                <a:cs typeface="Times New Roman" panose="02020603050405020304" pitchFamily="18" charset="0"/>
              </a:rPr>
              <a:t>General Provisions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Times New Roman" panose="02020603050405020304" pitchFamily="18" charset="0"/>
                <a:cs typeface="Times New Roman" panose="02020603050405020304" pitchFamily="18" charset="0"/>
              </a:rPr>
              <a:t>Student Duties and Responsibilities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Times New Roman" panose="02020603050405020304" pitchFamily="18" charset="0"/>
                <a:cs typeface="Times New Roman" panose="02020603050405020304" pitchFamily="18" charset="0"/>
              </a:rPr>
              <a:t>Assessment and Evaluation</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1" algn="just"/>
            <a:endParaRPr lang="tr-TR" sz="20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02282A0C-EE0E-51C0-AA02-0A8E4ACD0444}"/>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63C7CFD-7182-6B36-84C7-1AAAF2C06B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028862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98BA7B5-8A73-F9A4-A6FC-89D53D7E058A}"/>
              </a:ext>
            </a:extLst>
          </p:cNvPr>
          <p:cNvPicPr>
            <a:picLocks noChangeAspect="1"/>
          </p:cNvPicPr>
          <p:nvPr/>
        </p:nvPicPr>
        <p:blipFill>
          <a:blip r:embed="rId3"/>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BAAB224-007B-1BF7-5C1E-21550E245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7" name="İçerik Yer Tutucusu 6">
            <a:extLst>
              <a:ext uri="{FF2B5EF4-FFF2-40B4-BE49-F238E27FC236}">
                <a16:creationId xmlns:a16="http://schemas.microsoft.com/office/drawing/2014/main" id="{186D6F04-7CDD-118F-9CF4-68FE68A1DF9C}"/>
              </a:ext>
            </a:extLst>
          </p:cNvPr>
          <p:cNvSpPr>
            <a:spLocks noGrp="1"/>
          </p:cNvSpPr>
          <p:nvPr>
            <p:ph idx="1"/>
          </p:nvPr>
        </p:nvSpPr>
        <p:spPr>
          <a:xfrm>
            <a:off x="599661" y="1028910"/>
            <a:ext cx="10515600" cy="5837919"/>
          </a:xfrm>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ARTICLE 17- (1) The responsible instructor measures the success of the students by taking into account the training report to be submitted by the students and the report to be submitted by the practical training course institution official.</a:t>
            </a:r>
          </a:p>
          <a:p>
            <a:pPr marL="0" indent="0">
              <a:buNone/>
            </a:pPr>
            <a:r>
              <a:rPr lang="en-US" sz="2200" dirty="0">
                <a:latin typeface="Times New Roman" panose="02020603050405020304" pitchFamily="18" charset="0"/>
                <a:cs typeface="Times New Roman" panose="02020603050405020304" pitchFamily="18" charset="0"/>
              </a:rPr>
              <a:t>(2) </a:t>
            </a:r>
            <a:r>
              <a:rPr lang="en-US" sz="2200" b="1" u="sng" dirty="0">
                <a:latin typeface="Times New Roman" panose="02020603050405020304" pitchFamily="18" charset="0"/>
                <a:cs typeface="Times New Roman" panose="02020603050405020304" pitchFamily="18" charset="0"/>
              </a:rPr>
              <a:t>The grade of the institution official is accepted as the midterm exam grade</a:t>
            </a:r>
            <a:r>
              <a:rPr lang="en-US" sz="2200" dirty="0">
                <a:latin typeface="Times New Roman" panose="02020603050405020304" pitchFamily="18" charset="0"/>
                <a:cs typeface="Times New Roman" panose="02020603050405020304" pitchFamily="18" charset="0"/>
              </a:rPr>
              <a:t>, and </a:t>
            </a:r>
            <a:r>
              <a:rPr lang="en-US" sz="2200" b="1" u="sng" dirty="0">
                <a:latin typeface="Times New Roman" panose="02020603050405020304" pitchFamily="18" charset="0"/>
                <a:cs typeface="Times New Roman" panose="02020603050405020304" pitchFamily="18" charset="0"/>
              </a:rPr>
              <a:t>the grade determined by the responsible instructor according to the reports prepared by the student is accepted as the final exam grade.</a:t>
            </a:r>
          </a:p>
          <a:p>
            <a:pPr marL="0" indent="0">
              <a:buNone/>
            </a:pPr>
            <a:r>
              <a:rPr lang="en-US" sz="2200" dirty="0">
                <a:latin typeface="Times New Roman" panose="02020603050405020304" pitchFamily="18" charset="0"/>
                <a:cs typeface="Times New Roman" panose="02020603050405020304" pitchFamily="18" charset="0"/>
              </a:rPr>
              <a:t>(3) If students fail the practical training course, they are required to take the same course or another practical training course instead.</a:t>
            </a:r>
          </a:p>
          <a:p>
            <a:pPr marL="0" indent="0">
              <a:buNone/>
            </a:pPr>
            <a:r>
              <a:rPr lang="en-US" sz="2200" dirty="0">
                <a:latin typeface="Times New Roman" panose="02020603050405020304" pitchFamily="18" charset="0"/>
                <a:cs typeface="Times New Roman" panose="02020603050405020304" pitchFamily="18" charset="0"/>
              </a:rPr>
              <a:t>(4) In case of failure in compulsory practical training courses, the same course must be taken again.</a:t>
            </a:r>
          </a:p>
          <a:p>
            <a:pPr marL="0" indent="0">
              <a:buNone/>
            </a:pPr>
            <a:r>
              <a:rPr lang="en-US" sz="2200" dirty="0">
                <a:latin typeface="Times New Roman" panose="02020603050405020304" pitchFamily="18" charset="0"/>
                <a:cs typeface="Times New Roman" panose="02020603050405020304" pitchFamily="18" charset="0"/>
              </a:rPr>
              <a:t>(5) There is no make-up for unsuccessful students.</a:t>
            </a:r>
          </a:p>
          <a:p>
            <a:pPr marL="0" indent="0">
              <a:buNone/>
            </a:pPr>
            <a:r>
              <a:rPr lang="en-US" sz="2200" dirty="0">
                <a:latin typeface="Times New Roman" panose="02020603050405020304" pitchFamily="18" charset="0"/>
                <a:cs typeface="Times New Roman" panose="02020603050405020304" pitchFamily="18" charset="0"/>
              </a:rPr>
              <a:t>(6) The total number of hours or ECTS of the practical training done by the student is recorded in the transcript.</a:t>
            </a:r>
          </a:p>
          <a:p>
            <a:pPr marL="0" indent="0">
              <a:buNone/>
            </a:pPr>
            <a:endParaRPr lang="tr-TR" sz="2200" dirty="0">
              <a:latin typeface="Times New Roman" panose="02020603050405020304" pitchFamily="18" charset="0"/>
              <a:cs typeface="Times New Roman" panose="02020603050405020304" pitchFamily="18" charset="0"/>
            </a:endParaRPr>
          </a:p>
        </p:txBody>
      </p:sp>
      <p:sp>
        <p:nvSpPr>
          <p:cNvPr id="2" name="Başlık 1">
            <a:extLst>
              <a:ext uri="{FF2B5EF4-FFF2-40B4-BE49-F238E27FC236}">
                <a16:creationId xmlns:a16="http://schemas.microsoft.com/office/drawing/2014/main" id="{7D29731F-A488-2808-6962-E43A09380EAF}"/>
              </a:ext>
            </a:extLst>
          </p:cNvPr>
          <p:cNvSpPr txBox="1">
            <a:spLocks/>
          </p:cNvSpPr>
          <p:nvPr/>
        </p:nvSpPr>
        <p:spPr>
          <a:xfrm>
            <a:off x="524433" y="49060"/>
            <a:ext cx="10515600" cy="10686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b="1">
                <a:solidFill>
                  <a:srgbClr val="001F37"/>
                </a:solidFill>
                <a:latin typeface="MuteBold"/>
                <a:ea typeface="+mn-ea"/>
                <a:cs typeface="+mn-cs"/>
              </a:defRPr>
            </a:pPr>
            <a:r>
              <a:rPr lang="en-US" sz="3000" b="1" dirty="0">
                <a:solidFill>
                  <a:srgbClr val="001F37"/>
                </a:solidFill>
                <a:latin typeface="Times New Roman" panose="02020603050405020304" pitchFamily="18" charset="0"/>
                <a:ea typeface="+mn-ea"/>
                <a:cs typeface="Times New Roman" panose="02020603050405020304" pitchFamily="18" charset="0"/>
              </a:rPr>
              <a:t>PRACTICAL TRAINING ASSESSMENT AND EVALUATION CRITERIA</a:t>
            </a:r>
            <a:endParaRPr lang="tr-TR" sz="3000" b="1" dirty="0">
              <a:solidFill>
                <a:srgbClr val="001F37"/>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015062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98BA7B5-8A73-F9A4-A6FC-89D53D7E058A}"/>
              </a:ext>
            </a:extLst>
          </p:cNvPr>
          <p:cNvPicPr>
            <a:picLocks noChangeAspect="1"/>
          </p:cNvPicPr>
          <p:nvPr/>
        </p:nvPicPr>
        <p:blipFill>
          <a:blip r:embed="rId3"/>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BAAB224-007B-1BF7-5C1E-21550E245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11" name="Başlık 1">
            <a:extLst>
              <a:ext uri="{FF2B5EF4-FFF2-40B4-BE49-F238E27FC236}">
                <a16:creationId xmlns:a16="http://schemas.microsoft.com/office/drawing/2014/main" id="{12AC825E-6E4B-4B13-2713-72BCD2EB0F32}"/>
              </a:ext>
            </a:extLst>
          </p:cNvPr>
          <p:cNvSpPr txBox="1">
            <a:spLocks/>
          </p:cNvSpPr>
          <p:nvPr/>
        </p:nvSpPr>
        <p:spPr>
          <a:xfrm>
            <a:off x="318026" y="444459"/>
            <a:ext cx="10515600" cy="10686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b="1">
                <a:solidFill>
                  <a:srgbClr val="001F37"/>
                </a:solidFill>
                <a:latin typeface="MuteBold"/>
                <a:ea typeface="+mn-ea"/>
                <a:cs typeface="+mn-cs"/>
              </a:defRPr>
            </a:pPr>
            <a:r>
              <a:rPr lang="en-US" sz="3000" b="1" dirty="0">
                <a:solidFill>
                  <a:srgbClr val="001F37"/>
                </a:solidFill>
                <a:latin typeface="Times New Roman" panose="02020603050405020304" pitchFamily="18" charset="0"/>
                <a:ea typeface="+mn-ea"/>
                <a:cs typeface="Times New Roman" panose="02020603050405020304" pitchFamily="18" charset="0"/>
              </a:rPr>
              <a:t>PRACTICAL TRAINING ASSESSMENT AND EVALUATION CRITERIA</a:t>
            </a:r>
            <a:endParaRPr lang="tr-TR" sz="3000" b="1" dirty="0">
              <a:solidFill>
                <a:srgbClr val="001F37"/>
              </a:solidFill>
              <a:latin typeface="Times New Roman" panose="02020603050405020304" pitchFamily="18" charset="0"/>
              <a:ea typeface="+mn-ea"/>
              <a:cs typeface="Times New Roman" panose="02020603050405020304" pitchFamily="18" charset="0"/>
            </a:endParaRPr>
          </a:p>
        </p:txBody>
      </p:sp>
      <p:sp>
        <p:nvSpPr>
          <p:cNvPr id="7" name="İçerik Yer Tutucusu 6">
            <a:extLst>
              <a:ext uri="{FF2B5EF4-FFF2-40B4-BE49-F238E27FC236}">
                <a16:creationId xmlns:a16="http://schemas.microsoft.com/office/drawing/2014/main" id="{186D6F04-7CDD-118F-9CF4-68FE68A1DF9C}"/>
              </a:ext>
            </a:extLst>
          </p:cNvPr>
          <p:cNvSpPr>
            <a:spLocks noGrp="1"/>
          </p:cNvSpPr>
          <p:nvPr>
            <p:ph idx="1"/>
          </p:nvPr>
        </p:nvSpPr>
        <p:spPr>
          <a:xfrm>
            <a:off x="751114" y="1513115"/>
            <a:ext cx="10515600" cy="5032375"/>
          </a:xfrm>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Based on these issues specified in Article 17 of </a:t>
            </a:r>
            <a:r>
              <a:rPr lang="en-US" sz="2200" dirty="0" err="1">
                <a:latin typeface="Times New Roman" panose="02020603050405020304" pitchFamily="18" charset="0"/>
                <a:cs typeface="Times New Roman" panose="02020603050405020304" pitchFamily="18" charset="0"/>
              </a:rPr>
              <a:t>Yalova</a:t>
            </a:r>
            <a:r>
              <a:rPr lang="en-US" sz="2200" dirty="0">
                <a:latin typeface="Times New Roman" panose="02020603050405020304" pitchFamily="18" charset="0"/>
                <a:cs typeface="Times New Roman" panose="02020603050405020304" pitchFamily="18" charset="0"/>
              </a:rPr>
              <a:t> University Faculty of Economics and Administrative Sciences Practical Training Course Directive, the additional issues determined by the Department Board Decision are as follows:</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In the calculation of the student's final grade in the Practical Training course, the grade of the institution official replaces the </a:t>
            </a:r>
            <a:r>
              <a:rPr lang="en-US" sz="2200" u="sng" dirty="0">
                <a:latin typeface="Times New Roman" panose="02020603050405020304" pitchFamily="18" charset="0"/>
                <a:cs typeface="Times New Roman" panose="02020603050405020304" pitchFamily="18" charset="0"/>
              </a:rPr>
              <a:t>midterm</a:t>
            </a:r>
            <a:r>
              <a:rPr lang="en-US" sz="2200" dirty="0">
                <a:latin typeface="Times New Roman" panose="02020603050405020304" pitchFamily="18" charset="0"/>
                <a:cs typeface="Times New Roman" panose="02020603050405020304" pitchFamily="18" charset="0"/>
              </a:rPr>
              <a:t>, and the grade determined by the responsible instructor of the course replaces the final exam grade. </a:t>
            </a:r>
            <a:r>
              <a:rPr lang="en-US" sz="2200" u="sng" dirty="0">
                <a:latin typeface="Times New Roman" panose="02020603050405020304" pitchFamily="18" charset="0"/>
                <a:cs typeface="Times New Roman" panose="02020603050405020304" pitchFamily="18" charset="0"/>
              </a:rPr>
              <a:t>Final exam </a:t>
            </a:r>
            <a:r>
              <a:rPr lang="en-US" sz="2200" dirty="0">
                <a:latin typeface="Times New Roman" panose="02020603050405020304" pitchFamily="18" charset="0"/>
                <a:cs typeface="Times New Roman" panose="02020603050405020304" pitchFamily="18" charset="0"/>
              </a:rPr>
              <a:t>grade is calculated by taking:</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1)	70% of the grade determined by the Responsible Instructor in the Practical Training Responsible Instructor Evaluation Form,</a:t>
            </a:r>
          </a:p>
          <a:p>
            <a:pPr marL="0" indent="0">
              <a:buNone/>
            </a:pPr>
            <a:r>
              <a:rPr lang="en-US" sz="2200" dirty="0">
                <a:latin typeface="Times New Roman" panose="02020603050405020304" pitchFamily="18" charset="0"/>
                <a:cs typeface="Times New Roman" panose="02020603050405020304" pitchFamily="18" charset="0"/>
              </a:rPr>
              <a:t>2)	30% of the grade determined by the judge for the presentation made by the student at the end of the Practical Training. The judge will include at least 2 instructors from the relevant department together with the Responsible Instructor.</a:t>
            </a:r>
          </a:p>
          <a:p>
            <a:pPr marL="0" indent="0">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986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3373-8230-6EBC-A906-7E4605DA1743}"/>
              </a:ext>
            </a:extLst>
          </p:cNvPr>
          <p:cNvSpPr>
            <a:spLocks noGrp="1"/>
          </p:cNvSpPr>
          <p:nvPr>
            <p:ph type="title"/>
          </p:nvPr>
        </p:nvSpPr>
        <p:spPr/>
        <p:txBody>
          <a:bodyPr/>
          <a:lstStyle/>
          <a:p>
            <a:pPr algn="ctr"/>
            <a:r>
              <a:rPr lang="tr-TR" b="1" dirty="0"/>
              <a:t>CONTACT DETAILS</a:t>
            </a:r>
          </a:p>
        </p:txBody>
      </p:sp>
      <p:sp>
        <p:nvSpPr>
          <p:cNvPr id="3" name="Content Placeholder 2">
            <a:extLst>
              <a:ext uri="{FF2B5EF4-FFF2-40B4-BE49-F238E27FC236}">
                <a16:creationId xmlns:a16="http://schemas.microsoft.com/office/drawing/2014/main" id="{4303A358-FF83-82B8-3F9F-F8D0662FC0E7}"/>
              </a:ext>
            </a:extLst>
          </p:cNvPr>
          <p:cNvSpPr>
            <a:spLocks noGrp="1"/>
          </p:cNvSpPr>
          <p:nvPr>
            <p:ph idx="1"/>
          </p:nvPr>
        </p:nvSpPr>
        <p:spPr/>
        <p:txBody>
          <a:bodyPr>
            <a:normAutofit lnSpcReduction="10000"/>
          </a:bodyPr>
          <a:lstStyle/>
          <a:p>
            <a:pPr marL="0" indent="0">
              <a:buNone/>
            </a:pPr>
            <a:r>
              <a:rPr lang="tr-TR" dirty="0"/>
              <a:t>Departmental </a:t>
            </a:r>
            <a:r>
              <a:rPr lang="tr-TR" dirty="0" err="1"/>
              <a:t>Practical</a:t>
            </a:r>
            <a:r>
              <a:rPr lang="tr-TR" dirty="0"/>
              <a:t> Training </a:t>
            </a:r>
            <a:r>
              <a:rPr lang="tr-TR" dirty="0" err="1"/>
              <a:t>Coordinatorship</a:t>
            </a:r>
            <a:endParaRPr lang="tr-TR" dirty="0"/>
          </a:p>
          <a:p>
            <a:pPr marL="0" indent="0">
              <a:buNone/>
            </a:pPr>
            <a:endParaRPr lang="tr-TR" dirty="0"/>
          </a:p>
          <a:p>
            <a:pPr lvl="1"/>
            <a:r>
              <a:rPr lang="tr-TR" dirty="0" err="1"/>
              <a:t>Assoc</a:t>
            </a:r>
            <a:r>
              <a:rPr lang="tr-TR" dirty="0"/>
              <a:t>. Prof. Sinem Ateş  (1. </a:t>
            </a:r>
            <a:r>
              <a:rPr lang="tr-TR" dirty="0" err="1"/>
              <a:t>Floor</a:t>
            </a:r>
            <a:r>
              <a:rPr lang="tr-TR" dirty="0"/>
              <a:t> </a:t>
            </a:r>
            <a:r>
              <a:rPr lang="tr-TR" dirty="0" err="1"/>
              <a:t>Room</a:t>
            </a:r>
            <a:r>
              <a:rPr lang="tr-TR" dirty="0"/>
              <a:t>: 452) </a:t>
            </a:r>
          </a:p>
          <a:p>
            <a:pPr marL="457200" lvl="1" indent="0">
              <a:buNone/>
            </a:pPr>
            <a:r>
              <a:rPr lang="tr-TR" dirty="0"/>
              <a:t>   0 226 815 61 17</a:t>
            </a:r>
          </a:p>
          <a:p>
            <a:pPr marL="457200" lvl="1" indent="0">
              <a:buNone/>
            </a:pPr>
            <a:r>
              <a:rPr lang="tr-TR" dirty="0"/>
              <a:t>   </a:t>
            </a:r>
            <a:r>
              <a:rPr lang="tr-TR" dirty="0">
                <a:hlinkClick r:id="rId2"/>
              </a:rPr>
              <a:t>sinem.ates@yalova.edu.tr</a:t>
            </a:r>
            <a:endParaRPr lang="tr-TR" dirty="0"/>
          </a:p>
          <a:p>
            <a:pPr marL="457200" lvl="1" indent="0">
              <a:buNone/>
            </a:pPr>
            <a:endParaRPr lang="tr-TR" dirty="0"/>
          </a:p>
          <a:p>
            <a:pPr lvl="1"/>
            <a:r>
              <a:rPr lang="tr-TR" dirty="0" err="1"/>
              <a:t>Res</a:t>
            </a:r>
            <a:r>
              <a:rPr lang="tr-TR" dirty="0"/>
              <a:t>. </a:t>
            </a:r>
            <a:r>
              <a:rPr lang="tr-TR" dirty="0" err="1"/>
              <a:t>Ass</a:t>
            </a:r>
            <a:r>
              <a:rPr lang="tr-TR" dirty="0"/>
              <a:t>. Filiz Ercan  (1. </a:t>
            </a:r>
            <a:r>
              <a:rPr lang="tr-TR" dirty="0" err="1"/>
              <a:t>Floor</a:t>
            </a:r>
            <a:r>
              <a:rPr lang="tr-TR" dirty="0"/>
              <a:t> </a:t>
            </a:r>
            <a:r>
              <a:rPr lang="tr-TR" dirty="0" err="1"/>
              <a:t>Room</a:t>
            </a:r>
            <a:r>
              <a:rPr lang="tr-TR" dirty="0"/>
              <a:t>: 412) </a:t>
            </a:r>
          </a:p>
          <a:p>
            <a:pPr marL="457200" lvl="1" indent="0">
              <a:buNone/>
            </a:pPr>
            <a:r>
              <a:rPr lang="tr-TR" dirty="0"/>
              <a:t>   0 226 815 51 23</a:t>
            </a:r>
          </a:p>
          <a:p>
            <a:pPr marL="457200" lvl="1" indent="0">
              <a:buNone/>
            </a:pPr>
            <a:r>
              <a:rPr lang="tr-TR" dirty="0"/>
              <a:t>   </a:t>
            </a:r>
            <a:r>
              <a:rPr lang="tr-TR" dirty="0">
                <a:hlinkClick r:id="rId3"/>
              </a:rPr>
              <a:t>filiz.ercan@yalova.edu.tr</a:t>
            </a:r>
            <a:endParaRPr lang="tr-TR" dirty="0"/>
          </a:p>
          <a:p>
            <a:pPr marL="457200" lvl="1" indent="0">
              <a:buNone/>
            </a:pPr>
            <a:endParaRPr lang="tr-TR" dirty="0"/>
          </a:p>
          <a:p>
            <a:pPr marL="457200" lvl="1" indent="0">
              <a:buNone/>
            </a:pPr>
            <a:r>
              <a:rPr lang="tr-TR" b="1" dirty="0"/>
              <a:t>https://isletme.yalova.edu.tr/en/Page/Icerik/71-practical-training</a:t>
            </a:r>
          </a:p>
          <a:p>
            <a:pPr marL="457200" lvl="1" indent="0">
              <a:buNone/>
            </a:pPr>
            <a:endParaRPr lang="tr-TR" dirty="0"/>
          </a:p>
          <a:p>
            <a:pPr marL="457200" lvl="1" indent="0">
              <a:buNone/>
            </a:pPr>
            <a:endParaRPr lang="tr-TR" dirty="0"/>
          </a:p>
          <a:p>
            <a:pPr marL="457200" lvl="1" indent="0">
              <a:buNone/>
            </a:pPr>
            <a:endParaRPr lang="tr-TR" dirty="0"/>
          </a:p>
          <a:p>
            <a:pPr marL="457200" lvl="1" indent="0">
              <a:buNone/>
            </a:pPr>
            <a:endParaRPr lang="tr-TR" dirty="0"/>
          </a:p>
          <a:p>
            <a:pPr marL="457200" lvl="1" indent="0">
              <a:buNone/>
            </a:pPr>
            <a:endParaRPr lang="tr-TR" dirty="0"/>
          </a:p>
          <a:p>
            <a:pPr marL="457200" lvl="1" indent="0">
              <a:buNone/>
            </a:pPr>
            <a:endParaRPr lang="tr-TR" dirty="0"/>
          </a:p>
        </p:txBody>
      </p:sp>
      <p:pic>
        <p:nvPicPr>
          <p:cNvPr id="4" name="Resim 3">
            <a:extLst>
              <a:ext uri="{FF2B5EF4-FFF2-40B4-BE49-F238E27FC236}">
                <a16:creationId xmlns:a16="http://schemas.microsoft.com/office/drawing/2014/main" id="{337F7626-D6D5-3277-F39B-6A3DE554809F}"/>
              </a:ext>
            </a:extLst>
          </p:cNvPr>
          <p:cNvPicPr>
            <a:picLocks noChangeAspect="1"/>
          </p:cNvPicPr>
          <p:nvPr/>
        </p:nvPicPr>
        <p:blipFill>
          <a:blip r:embed="rId4"/>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3F3718B-561D-DEF0-300B-6176A4DDFF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310038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CFCC8575-B509-4004-8188-219CC77C3F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18" name="Rectangle 9">
            <a:extLst>
              <a:ext uri="{FF2B5EF4-FFF2-40B4-BE49-F238E27FC236}">
                <a16:creationId xmlns:a16="http://schemas.microsoft.com/office/drawing/2014/main" id="{F83EE457-539D-4DB5-9358-4163CEEDB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800"/>
          </a:p>
        </p:txBody>
      </p:sp>
      <p:sp>
        <p:nvSpPr>
          <p:cNvPr id="19" name="Başlık 1">
            <a:extLst>
              <a:ext uri="{FF2B5EF4-FFF2-40B4-BE49-F238E27FC236}">
                <a16:creationId xmlns:a16="http://schemas.microsoft.com/office/drawing/2014/main" id="{7A897079-19B1-43E7-A5FC-E1296FD50A6C}"/>
              </a:ext>
            </a:extLst>
          </p:cNvPr>
          <p:cNvSpPr>
            <a:spLocks noGrp="1"/>
          </p:cNvSpPr>
          <p:nvPr>
            <p:ph type="title"/>
          </p:nvPr>
        </p:nvSpPr>
        <p:spPr>
          <a:xfrm>
            <a:off x="1392370" y="4073714"/>
            <a:ext cx="9878603" cy="1351721"/>
          </a:xfrm>
        </p:spPr>
        <p:txBody>
          <a:bodyPr anchor="b">
            <a:noAutofit/>
          </a:bodyPr>
          <a:lstStyle/>
          <a:p>
            <a:pPr>
              <a:defRPr sz="5400" b="1">
                <a:solidFill>
                  <a:schemeClr val="tx2"/>
                </a:solidFill>
                <a:latin typeface="+mn-lt"/>
                <a:cs typeface="Arial" panose="020B0604020202020204" pitchFamily="34" charset="0"/>
              </a:defRPr>
            </a:pPr>
            <a:r>
              <a:rPr lang="tr-TR" sz="5400" b="1" dirty="0" err="1">
                <a:latin typeface="Times New Roman" panose="02020603050405020304" pitchFamily="18" charset="0"/>
                <a:cs typeface="Times New Roman" panose="02020603050405020304" pitchFamily="18" charset="0"/>
              </a:rPr>
              <a:t>Thank</a:t>
            </a:r>
            <a:r>
              <a:rPr lang="tr-TR" sz="5400" b="1" dirty="0">
                <a:latin typeface="Times New Roman" panose="02020603050405020304" pitchFamily="18" charset="0"/>
                <a:cs typeface="Times New Roman" panose="02020603050405020304" pitchFamily="18" charset="0"/>
              </a:rPr>
              <a:t> </a:t>
            </a:r>
            <a:r>
              <a:rPr lang="tr-TR" sz="5400" b="1" dirty="0" err="1">
                <a:latin typeface="Times New Roman" panose="02020603050405020304" pitchFamily="18" charset="0"/>
                <a:cs typeface="Times New Roman" panose="02020603050405020304" pitchFamily="18" charset="0"/>
              </a:rPr>
              <a:t>you</a:t>
            </a:r>
            <a:endParaRPr lang="en-US" sz="5400" b="1" dirty="0">
              <a:latin typeface="Times New Roman" panose="02020603050405020304" pitchFamily="18" charset="0"/>
              <a:cs typeface="Times New Roman" panose="02020603050405020304" pitchFamily="18" charset="0"/>
            </a:endParaRPr>
          </a:p>
        </p:txBody>
      </p:sp>
      <p:grpSp>
        <p:nvGrpSpPr>
          <p:cNvPr id="20" name="Group 11">
            <a:extLst>
              <a:ext uri="{FF2B5EF4-FFF2-40B4-BE49-F238E27FC236}">
                <a16:creationId xmlns:a16="http://schemas.microsoft.com/office/drawing/2014/main" id="{B128F06E-6611-4625-9AF5-73C551C64C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1" name="Freeform: Shape 12">
              <a:extLst>
                <a:ext uri="{FF2B5EF4-FFF2-40B4-BE49-F238E27FC236}">
                  <a16:creationId xmlns:a16="http://schemas.microsoft.com/office/drawing/2014/main" id="{9550C133-A465-4AB6-AD3A-C1670B369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2" name="Freeform: Shape 13">
              <a:extLst>
                <a:ext uri="{FF2B5EF4-FFF2-40B4-BE49-F238E27FC236}">
                  <a16:creationId xmlns:a16="http://schemas.microsoft.com/office/drawing/2014/main" id="{23E0C8AE-B5C2-430C-8F6A-22D670693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5" name="Freeform: Shape 14">
              <a:extLst>
                <a:ext uri="{FF2B5EF4-FFF2-40B4-BE49-F238E27FC236}">
                  <a16:creationId xmlns:a16="http://schemas.microsoft.com/office/drawing/2014/main" id="{D5A075DD-4119-4CF6-A92D-0F080FF49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6" name="Freeform: Shape 15">
              <a:extLst>
                <a:ext uri="{FF2B5EF4-FFF2-40B4-BE49-F238E27FC236}">
                  <a16:creationId xmlns:a16="http://schemas.microsoft.com/office/drawing/2014/main" id="{73A72C1B-D634-4E99-8BD0-13D09CDA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grpSp>
      <p:pic>
        <p:nvPicPr>
          <p:cNvPr id="2" name="Resim 1">
            <a:extLst>
              <a:ext uri="{FF2B5EF4-FFF2-40B4-BE49-F238E27FC236}">
                <a16:creationId xmlns:a16="http://schemas.microsoft.com/office/drawing/2014/main" id="{79254545-F4D3-E342-E0A5-72A4DF55BA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4866" y="1093559"/>
            <a:ext cx="2965523" cy="2952343"/>
          </a:xfrm>
          <a:prstGeom prst="rect">
            <a:avLst/>
          </a:prstGeom>
        </p:spPr>
      </p:pic>
    </p:spTree>
    <p:extLst>
      <p:ext uri="{BB962C8B-B14F-4D97-AF65-F5344CB8AC3E}">
        <p14:creationId xmlns:p14="http://schemas.microsoft.com/office/powerpoint/2010/main" val="120723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0404" y="236595"/>
            <a:ext cx="10515600" cy="1325563"/>
          </a:xfrm>
        </p:spPr>
        <p:txBody>
          <a:bodyPr/>
          <a:lstStyle/>
          <a:p>
            <a:pPr algn="ctr"/>
            <a:r>
              <a:rPr lang="tr-TR" b="1" dirty="0"/>
              <a:t>DESCRIPTION OF PRACTICAL TRAINING COURSE</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006600"/>
            <a:ext cx="10515600" cy="4351338"/>
          </a:xfrm>
        </p:spPr>
        <p:txBody>
          <a:bodyPr>
            <a:normAutofit/>
          </a:bodyPr>
          <a:lstStyle/>
          <a:p>
            <a:pPr algn="just"/>
            <a:r>
              <a:rPr lang="en-US" sz="2400" dirty="0">
                <a:latin typeface="Times New Roman" panose="02020603050405020304" pitchFamily="18" charset="0"/>
                <a:cs typeface="Times New Roman" panose="02020603050405020304" pitchFamily="18" charset="0"/>
              </a:rPr>
              <a:t>Compulsory or elective course organized for students to gain experience about the practices and processes in institutions related to the field they study by using the knowledge and skills they have acquired during their education</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Yalova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Unv</a:t>
            </a:r>
            <a:r>
              <a:rPr lang="en-US" sz="2400" dirty="0">
                <a:latin typeface="Times New Roman" panose="02020603050405020304" pitchFamily="18" charset="0"/>
                <a:cs typeface="Times New Roman" panose="02020603050405020304" pitchFamily="18" charset="0"/>
              </a:rPr>
              <a:t>. FEAS Practical Training Course Directive, Article 4/b).</a:t>
            </a:r>
          </a:p>
        </p:txBody>
      </p:sp>
      <p:pic>
        <p:nvPicPr>
          <p:cNvPr id="4" name="Resim 3">
            <a:extLst>
              <a:ext uri="{FF2B5EF4-FFF2-40B4-BE49-F238E27FC236}">
                <a16:creationId xmlns:a16="http://schemas.microsoft.com/office/drawing/2014/main" id="{02282A0C-EE0E-51C0-AA02-0A8E4ACD0444}"/>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63C7CFD-7182-6B36-84C7-1AAAF2C06B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91829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644954"/>
            <a:ext cx="10515600" cy="1325563"/>
          </a:xfrm>
        </p:spPr>
        <p:txBody>
          <a:bodyPr/>
          <a:lstStyle/>
          <a:p>
            <a:pPr algn="ctr"/>
            <a:r>
              <a:rPr lang="tr-TR" b="1" dirty="0"/>
              <a:t>AIM OF PRACTICAL TRAINING COURSE</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1947015"/>
            <a:ext cx="10515600" cy="4351338"/>
          </a:xfrm>
        </p:spPr>
        <p:txBody>
          <a:bodyPr>
            <a:normAutofit lnSpcReduction="10000"/>
          </a:bodyPr>
          <a:lstStyle/>
          <a:p>
            <a:pPr marL="0" indent="0" algn="just">
              <a:buNone/>
            </a:pPr>
            <a:r>
              <a:rPr lang="en-US" sz="2200" dirty="0">
                <a:latin typeface="Times New Roman" panose="02020603050405020304" pitchFamily="18" charset="0"/>
                <a:cs typeface="Times New Roman" panose="02020603050405020304" pitchFamily="18" charset="0"/>
              </a:rPr>
              <a:t>ARTICLE 12- (1) The aim</a:t>
            </a:r>
            <a:r>
              <a:rPr lang="tr-TR" sz="2200" dirty="0">
                <a:latin typeface="Times New Roman" panose="02020603050405020304" pitchFamily="18" charset="0"/>
                <a:cs typeface="Times New Roman" panose="02020603050405020304" pitchFamily="18" charset="0"/>
              </a:rPr>
              <a:t>s</a:t>
            </a:r>
            <a:r>
              <a:rPr lang="en-US" sz="2200" dirty="0">
                <a:latin typeface="Times New Roman" panose="02020603050405020304" pitchFamily="18" charset="0"/>
                <a:cs typeface="Times New Roman" panose="02020603050405020304" pitchFamily="18" charset="0"/>
              </a:rPr>
              <a:t> of the practical training course</a:t>
            </a:r>
            <a:r>
              <a:rPr lang="tr-TR"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a:t>
            </a:r>
            <a:endParaRPr lang="tr-TR" sz="2200" dirty="0">
              <a:latin typeface="Times New Roman" panose="02020603050405020304" pitchFamily="18" charset="0"/>
              <a:cs typeface="Times New Roman" panose="02020603050405020304" pitchFamily="18" charset="0"/>
            </a:endParaRP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reinforce students</a:t>
            </a:r>
            <a:r>
              <a:rPr lang="tr-TR"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knowledge and experience gained during their education period,</a:t>
            </a:r>
            <a:endParaRPr lang="tr-TR" sz="2200" dirty="0">
              <a:latin typeface="Times New Roman" panose="02020603050405020304" pitchFamily="18" charset="0"/>
              <a:cs typeface="Times New Roman" panose="02020603050405020304" pitchFamily="18" charset="0"/>
            </a:endParaRP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introduce the organizational structure of the institution and to gain work discipline,</a:t>
            </a:r>
            <a:endParaRPr lang="tr-TR" sz="2200" dirty="0">
              <a:latin typeface="Times New Roman" panose="02020603050405020304" pitchFamily="18" charset="0"/>
              <a:cs typeface="Times New Roman" panose="02020603050405020304" pitchFamily="18" charset="0"/>
            </a:endParaRP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gain the ability to use the theoretical and practical specialization knowledge they have received and to transfer it to practice,</a:t>
            </a:r>
            <a:endParaRPr lang="tr-TR" sz="2200" dirty="0">
              <a:latin typeface="Times New Roman" panose="02020603050405020304" pitchFamily="18" charset="0"/>
              <a:cs typeface="Times New Roman" panose="02020603050405020304" pitchFamily="18" charset="0"/>
            </a:endParaRP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gain the habit of doing business together by acting in a team spirit in the institutions where they do practical training</a:t>
            </a:r>
            <a:r>
              <a:rPr lang="tr-TR" sz="2200" dirty="0">
                <a:latin typeface="Times New Roman" panose="02020603050405020304" pitchFamily="18" charset="0"/>
                <a:cs typeface="Times New Roman" panose="02020603050405020304" pitchFamily="18" charset="0"/>
              </a:rPr>
              <a:t>,</a:t>
            </a: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provide the opportunity to follow the technological developments in the sector,</a:t>
            </a:r>
            <a:endParaRPr lang="tr-TR" sz="2200" dirty="0">
              <a:latin typeface="Times New Roman" panose="02020603050405020304" pitchFamily="18" charset="0"/>
              <a:cs typeface="Times New Roman" panose="02020603050405020304" pitchFamily="18" charset="0"/>
            </a:endParaRPr>
          </a:p>
          <a:p>
            <a:pPr marL="457200" indent="-457200" algn="just">
              <a:buAutoNum type="alphaLcParenR"/>
            </a:pPr>
            <a:r>
              <a:rPr lang="en-US" sz="2200" dirty="0">
                <a:latin typeface="Times New Roman" panose="02020603050405020304" pitchFamily="18" charset="0"/>
                <a:cs typeface="Times New Roman" panose="02020603050405020304" pitchFamily="18" charset="0"/>
              </a:rPr>
              <a:t>To increase the employability level of students.</a:t>
            </a:r>
            <a:endParaRPr lang="tr-TR" sz="2200" dirty="0">
              <a:latin typeface="Times New Roman" panose="02020603050405020304" pitchFamily="18" charset="0"/>
              <a:cs typeface="Times New Roman" panose="02020603050405020304" pitchFamily="18" charset="0"/>
            </a:endParaRP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Yalova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Unv</a:t>
            </a:r>
            <a:r>
              <a:rPr lang="en-US" sz="2000" dirty="0">
                <a:latin typeface="Times New Roman" panose="02020603050405020304" pitchFamily="18" charset="0"/>
                <a:cs typeface="Times New Roman" panose="02020603050405020304" pitchFamily="18" charset="0"/>
              </a:rPr>
              <a:t>. FEAS Practical Training Course Directive</a:t>
            </a:r>
            <a:r>
              <a:rPr lang="tr-TR" sz="2200" dirty="0">
                <a:latin typeface="Times New Roman" panose="02020603050405020304" pitchFamily="18" charset="0"/>
                <a:cs typeface="Times New Roman" panose="02020603050405020304" pitchFamily="18" charset="0"/>
              </a:rPr>
              <a:t>)</a:t>
            </a:r>
          </a:p>
        </p:txBody>
      </p:sp>
      <p:pic>
        <p:nvPicPr>
          <p:cNvPr id="4" name="Resim 3">
            <a:extLst>
              <a:ext uri="{FF2B5EF4-FFF2-40B4-BE49-F238E27FC236}">
                <a16:creationId xmlns:a16="http://schemas.microsoft.com/office/drawing/2014/main" id="{F602DDF6-E4F7-98E3-DC64-152C2790103A}"/>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990A4E2-0E70-B991-E752-4298620421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88147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09411"/>
            <a:ext cx="10515600" cy="1325563"/>
          </a:xfrm>
        </p:spPr>
        <p:txBody>
          <a:bodyPr/>
          <a:lstStyle/>
          <a:p>
            <a:pPr algn="ctr"/>
            <a:r>
              <a:rPr lang="tr-TR" b="1" dirty="0"/>
              <a:t>DURATION AND TIME OF PRACTICAL TRAINING</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506662"/>
            <a:ext cx="10515600" cy="3807052"/>
          </a:xfrm>
        </p:spPr>
        <p:txBody>
          <a:bodyPr>
            <a:normAutofit/>
          </a:bodyPr>
          <a:lstStyle/>
          <a:p>
            <a:pPr marL="0" indent="0" algn="just">
              <a:buNone/>
            </a:pPr>
            <a:r>
              <a:rPr lang="en-US" sz="2200" dirty="0">
                <a:latin typeface="Times New Roman" panose="02020603050405020304" pitchFamily="18" charset="0"/>
                <a:cs typeface="Times New Roman" panose="02020603050405020304" pitchFamily="18" charset="0"/>
              </a:rPr>
              <a:t>ARTICLE 14- (1) The practical training course is held in the eighth semester in accordance with the academic calendar.</a:t>
            </a:r>
            <a:endParaRPr lang="tr-TR"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(2) If no practical training course is offered in the departments, other theoretical elective courses for at least 20 (twenty) ECTS are offered by the department.</a:t>
            </a:r>
            <a:endParaRPr lang="tr-TR"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(3) Students taking practical training courses submit their work as a report at the end of the semester.</a:t>
            </a:r>
            <a:endParaRPr lang="tr-TR"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(4) The ECTS equivalent of the practical training course is at least 20 (twenty) and the credit equivalent is at least 10.</a:t>
            </a:r>
            <a:endParaRPr lang="tr-TR" sz="2200" dirty="0">
              <a:latin typeface="Times New Roman" panose="02020603050405020304" pitchFamily="18" charset="0"/>
              <a:cs typeface="Times New Roman" panose="02020603050405020304" pitchFamily="18" charset="0"/>
            </a:endParaRP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Yalova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Unv</a:t>
            </a:r>
            <a:r>
              <a:rPr lang="en-US" sz="2000" dirty="0">
                <a:latin typeface="Times New Roman" panose="02020603050405020304" pitchFamily="18" charset="0"/>
                <a:cs typeface="Times New Roman" panose="02020603050405020304" pitchFamily="18" charset="0"/>
              </a:rPr>
              <a:t>. FEAS Practical Training Course Directive</a:t>
            </a:r>
            <a:r>
              <a:rPr lang="tr-TR" sz="2000" dirty="0">
                <a:latin typeface="Times New Roman" panose="02020603050405020304" pitchFamily="18" charset="0"/>
                <a:cs typeface="Times New Roman" panose="02020603050405020304" pitchFamily="18" charset="0"/>
              </a:rPr>
              <a:t>)</a:t>
            </a:r>
          </a:p>
        </p:txBody>
      </p:sp>
      <p:pic>
        <p:nvPicPr>
          <p:cNvPr id="4" name="Resim 3">
            <a:extLst>
              <a:ext uri="{FF2B5EF4-FFF2-40B4-BE49-F238E27FC236}">
                <a16:creationId xmlns:a16="http://schemas.microsoft.com/office/drawing/2014/main" id="{75D1FEE3-D0FF-27C8-9F57-BF97967C962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186FBA04-EE2D-4B0B-BC31-5312E93E71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21945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898525"/>
            <a:ext cx="10515600" cy="1325563"/>
          </a:xfrm>
        </p:spPr>
        <p:txBody>
          <a:bodyPr/>
          <a:lstStyle/>
          <a:p>
            <a:pPr algn="ctr"/>
            <a:r>
              <a:rPr lang="tr-TR" b="1" dirty="0"/>
              <a:t>PRACTICAL TRAINING COURSE PREREQUISITES</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457602"/>
            <a:ext cx="10515600" cy="4351338"/>
          </a:xfrm>
        </p:spPr>
        <p:txBody>
          <a:bodyPr>
            <a:normAutofit fontScale="70000" lnSpcReduction="20000"/>
          </a:bodyPr>
          <a:lstStyle/>
          <a:p>
            <a:pPr marL="0" indent="0" algn="just">
              <a:buNone/>
            </a:pPr>
            <a:r>
              <a:rPr lang="en-US" dirty="0">
                <a:latin typeface="Times New Roman" panose="02020603050405020304" pitchFamily="18" charset="0"/>
                <a:cs typeface="Times New Roman" panose="02020603050405020304" pitchFamily="18" charset="0"/>
              </a:rPr>
              <a:t>ARTICLE 15- (1) Students take this course at the institutions determined with the approval of the Coordination Board. Students who do not choose this course choose other elective courses in the relevant semester.</a:t>
            </a:r>
          </a:p>
          <a:p>
            <a:pPr marL="0" indent="0" algn="just">
              <a:buNone/>
            </a:pPr>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Students who have courses from the previous semesters cannot choose this course</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(3) If deemed necessary, departments may set other criteria to determine the students who can take the practical training course.</a:t>
            </a:r>
          </a:p>
          <a:p>
            <a:pPr marL="0" indent="0" algn="just">
              <a:buNone/>
            </a:pPr>
            <a:r>
              <a:rPr lang="en-US" dirty="0">
                <a:latin typeface="Times New Roman" panose="02020603050405020304" pitchFamily="18" charset="0"/>
                <a:cs typeface="Times New Roman" panose="02020603050405020304" pitchFamily="18" charset="0"/>
              </a:rPr>
              <a:t>(4) Students must be fourth-year students and must not have any condition that prevents them from participating in the training</a:t>
            </a:r>
            <a:r>
              <a:rPr lang="tr-TR"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Yalova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Unv</a:t>
            </a:r>
            <a:r>
              <a:rPr lang="en-US" sz="2800" dirty="0">
                <a:latin typeface="Times New Roman" panose="02020603050405020304" pitchFamily="18" charset="0"/>
                <a:cs typeface="Times New Roman" panose="02020603050405020304" pitchFamily="18" charset="0"/>
              </a:rPr>
              <a:t>. FEAS Practical Training Course Directive</a:t>
            </a:r>
            <a:r>
              <a:rPr lang="tr-TR" sz="280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Based on Article 15, Paragraph 3 of the </a:t>
            </a:r>
            <a:r>
              <a:rPr lang="en-US" dirty="0" err="1">
                <a:latin typeface="Times New Roman" panose="02020603050405020304" pitchFamily="18" charset="0"/>
                <a:cs typeface="Times New Roman" panose="02020603050405020304" pitchFamily="18" charset="0"/>
              </a:rPr>
              <a:t>Yalova</a:t>
            </a:r>
            <a:r>
              <a:rPr lang="en-US" dirty="0">
                <a:latin typeface="Times New Roman" panose="02020603050405020304" pitchFamily="18" charset="0"/>
                <a:cs typeface="Times New Roman" panose="02020603050405020304" pitchFamily="18" charset="0"/>
              </a:rPr>
              <a:t> University </a:t>
            </a:r>
            <a:r>
              <a:rPr lang="tr-TR" dirty="0">
                <a:latin typeface="Times New Roman" panose="02020603050405020304" pitchFamily="18" charset="0"/>
                <a:cs typeface="Times New Roman" panose="02020603050405020304" pitchFamily="18" charset="0"/>
              </a:rPr>
              <a:t>FEAS</a:t>
            </a:r>
            <a:r>
              <a:rPr lang="en-US" dirty="0">
                <a:latin typeface="Times New Roman" panose="02020603050405020304" pitchFamily="18" charset="0"/>
                <a:cs typeface="Times New Roman" panose="02020603050405020304" pitchFamily="18" charset="0"/>
              </a:rPr>
              <a:t>Practical Training Course Directive, the additional criteria determined for the students of the Department of Business Administration to take the Practical Training Course are as follows: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Students with a weighted grade point average (GPA) below 2.5 cannot choose the Practical Training Course.</a:t>
            </a:r>
          </a:p>
        </p:txBody>
      </p:sp>
      <p:pic>
        <p:nvPicPr>
          <p:cNvPr id="4" name="Resim 3">
            <a:extLst>
              <a:ext uri="{FF2B5EF4-FFF2-40B4-BE49-F238E27FC236}">
                <a16:creationId xmlns:a16="http://schemas.microsoft.com/office/drawing/2014/main" id="{1DA0A128-F8BA-6386-DE44-0AF85378537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B2248F50-A37E-AB13-A86C-978E7EA628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12107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20296"/>
            <a:ext cx="10515600" cy="1325563"/>
          </a:xfrm>
        </p:spPr>
        <p:txBody>
          <a:bodyPr/>
          <a:lstStyle/>
          <a:p>
            <a:pPr algn="ctr"/>
            <a:r>
              <a:rPr lang="en-US" b="1" dirty="0"/>
              <a:t>SUITABLE INSTITUTIONS FOR PRACTICAL TRAINING COURSE</a:t>
            </a:r>
            <a:endParaRPr lang="tr-TR" b="1" dirty="0"/>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457602"/>
            <a:ext cx="10515600" cy="4351338"/>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•Students will find the institutions where they will receive training within the scope of the Practical Training Course. </a:t>
            </a:r>
            <a:endParaRPr lang="tr-TR"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•If students cannot find an institution to receive training within the scope of the Practical Training Course, they can request support by notifying the Departmental Practical Training </a:t>
            </a:r>
            <a:r>
              <a:rPr lang="en-US" sz="2000" dirty="0" err="1">
                <a:latin typeface="Times New Roman" panose="02020603050405020304" pitchFamily="18" charset="0"/>
                <a:cs typeface="Times New Roman" panose="02020603050405020304" pitchFamily="18" charset="0"/>
              </a:rPr>
              <a:t>Coordinatorship</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•Students can receive training within the scope of the Practical Training Course in public or private sector institutions and / or organizations deemed appropriate by the Departmental Practical Training </a:t>
            </a:r>
            <a:r>
              <a:rPr lang="en-US" sz="2000" dirty="0" err="1">
                <a:latin typeface="Times New Roman" panose="02020603050405020304" pitchFamily="18" charset="0"/>
                <a:cs typeface="Times New Roman" panose="02020603050405020304" pitchFamily="18" charset="0"/>
              </a:rPr>
              <a:t>Coordinatorship</a:t>
            </a:r>
            <a:r>
              <a:rPr lang="en-US" sz="2000" dirty="0">
                <a:latin typeface="Times New Roman" panose="02020603050405020304" pitchFamily="18" charset="0"/>
                <a:cs typeface="Times New Roman" panose="02020603050405020304" pitchFamily="18" charset="0"/>
              </a:rPr>
              <a:t>.</a:t>
            </a:r>
          </a:p>
          <a:p>
            <a:pPr marL="0" indent="0" algn="just">
              <a:buNone/>
            </a:pPr>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C44AC23E-3184-D4C1-63EC-573C9F58CB1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C209861-50FB-F5F8-106A-2C836CCD0E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20583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1042972"/>
            <a:ext cx="10515600" cy="1325563"/>
          </a:xfrm>
        </p:spPr>
        <p:txBody>
          <a:bodyPr/>
          <a:lstStyle/>
          <a:p>
            <a:pPr algn="ctr"/>
            <a:r>
              <a:rPr lang="en-US" b="1" dirty="0"/>
              <a:t>SUITABLE INSTITUTIONS FOR PRACTICAL TRAINING COURSE</a:t>
            </a:r>
            <a:endParaRPr lang="tr-TR" b="1" dirty="0"/>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506662"/>
            <a:ext cx="10515600" cy="4351338"/>
          </a:xfrm>
        </p:spPr>
        <p:txBody>
          <a:bodyPr>
            <a:normAutofit/>
          </a:bodyPr>
          <a:lstStyle/>
          <a:p>
            <a:pPr marL="0" indent="0" algn="just">
              <a:buNone/>
            </a:pPr>
            <a:r>
              <a:rPr lang="en-US" sz="2200" dirty="0">
                <a:latin typeface="Times New Roman" panose="02020603050405020304" pitchFamily="18" charset="0"/>
                <a:cs typeface="Times New Roman" panose="02020603050405020304" pitchFamily="18" charset="0"/>
              </a:rPr>
              <a:t>The features to be sought in the institutions / organizations where the students of the Department of Business Administration will receive training within the scope of the Practical Training Course are as follows:</a:t>
            </a:r>
            <a:endParaRPr lang="tr-TR"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•Accounting, Finance, Production, Human Resources, Marketing, R&amp;D, Management Information Systems Departments of all kinds of production, commercial and service enterprises that have completed their functional structuring (which have formed at least a few of the basic functional departments such as Production, Marketing, Finance, Accounting, Human Resources / Personnel / Administrative and Financial Affairs ) (</a:t>
            </a:r>
            <a:r>
              <a:rPr lang="en-US" sz="2200" b="1" u="sng" dirty="0">
                <a:latin typeface="Times New Roman" panose="02020603050405020304" pitchFamily="18" charset="0"/>
                <a:cs typeface="Times New Roman" panose="02020603050405020304" pitchFamily="18" charset="0"/>
              </a:rPr>
              <a:t>there must be an expert supervising and contributing to the student who will take practical training in the selected department</a:t>
            </a:r>
            <a:r>
              <a:rPr lang="en-US" sz="2200" dirty="0">
                <a:latin typeface="Times New Roman" panose="02020603050405020304" pitchFamily="18" charset="0"/>
                <a:cs typeface="Times New Roman" panose="02020603050405020304" pitchFamily="18" charset="0"/>
              </a:rPr>
              <a:t>,) </a:t>
            </a:r>
          </a:p>
        </p:txBody>
      </p:sp>
      <p:pic>
        <p:nvPicPr>
          <p:cNvPr id="4" name="Resim 3">
            <a:extLst>
              <a:ext uri="{FF2B5EF4-FFF2-40B4-BE49-F238E27FC236}">
                <a16:creationId xmlns:a16="http://schemas.microsoft.com/office/drawing/2014/main" id="{C6F9E1B0-FCCC-E15B-6C72-71B3CD21923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0DD83AD1-BB99-103F-322F-4E2C23289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39149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42068"/>
            <a:ext cx="10515600" cy="1325563"/>
          </a:xfrm>
        </p:spPr>
        <p:txBody>
          <a:bodyPr/>
          <a:lstStyle/>
          <a:p>
            <a:pPr algn="ctr"/>
            <a:r>
              <a:rPr lang="en-US" b="1" dirty="0"/>
              <a:t>SUITABLE INSTITUTIONS FOR PRACTICAL TRAINING COURSE</a:t>
            </a:r>
            <a:endParaRPr lang="tr-TR" b="1" dirty="0"/>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380796"/>
            <a:ext cx="10515600" cy="4351338"/>
          </a:xfrm>
        </p:spPr>
        <p:txBody>
          <a:bodyPr>
            <a:noAutofit/>
          </a:bodyPr>
          <a:lstStyle/>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Banking and Financial Institutions,</a:t>
            </a:r>
          </a:p>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Health Enterprises (Corporate Hospitals),</a:t>
            </a:r>
          </a:p>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Logistics Companies,</a:t>
            </a:r>
          </a:p>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Information and Telecommunication Companies,</a:t>
            </a:r>
          </a:p>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E-Commerce Companies,</a:t>
            </a:r>
          </a:p>
          <a:p>
            <a:pPr marL="0" indent="0" algn="just">
              <a:buNone/>
            </a:pPr>
            <a:r>
              <a:rPr lang="en-US" sz="2000"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Accommodation Businesses (All kinds of Corporate Hotels, Motels, Holiday Resorts, Travel, Tourism Agencies),</a:t>
            </a:r>
          </a:p>
          <a:p>
            <a:pPr marL="0" indent="0" algn="just">
              <a:buNone/>
            </a:pPr>
            <a:r>
              <a:rPr lang="en-US" sz="2000" dirty="0">
                <a:latin typeface="Times New Roman" panose="02020603050405020304" pitchFamily="18" charset="0"/>
                <a:cs typeface="Times New Roman" panose="02020603050405020304" pitchFamily="18" charset="0"/>
              </a:rPr>
              <a:t>•Certified Public Accountant Offices, Sworn-in Certified Public Accountant Offices,</a:t>
            </a:r>
            <a:endParaRPr lang="tr-TR"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Apart from the enterprises listed above, training can be taken within the scope of the Practical Training Course in other institutions deemed appropriate by the Departmental Practical Training </a:t>
            </a:r>
            <a:r>
              <a:rPr lang="en-US" sz="2000" dirty="0" err="1">
                <a:latin typeface="Times New Roman" panose="02020603050405020304" pitchFamily="18" charset="0"/>
                <a:cs typeface="Times New Roman" panose="02020603050405020304" pitchFamily="18" charset="0"/>
              </a:rPr>
              <a:t>Coordinatorship</a:t>
            </a:r>
            <a:r>
              <a:rPr lang="en-US" sz="2000" dirty="0">
                <a:latin typeface="Times New Roman" panose="02020603050405020304" pitchFamily="18" charset="0"/>
                <a:cs typeface="Times New Roman" panose="02020603050405020304" pitchFamily="18" charset="0"/>
              </a:rPr>
              <a:t>.</a:t>
            </a:r>
          </a:p>
        </p:txBody>
      </p:sp>
      <p:pic>
        <p:nvPicPr>
          <p:cNvPr id="4" name="Resim 3">
            <a:extLst>
              <a:ext uri="{FF2B5EF4-FFF2-40B4-BE49-F238E27FC236}">
                <a16:creationId xmlns:a16="http://schemas.microsoft.com/office/drawing/2014/main" id="{A86FD2FE-BDC1-CC2F-A65E-1FE320895DE9}"/>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7464BCC6-7B52-05E8-D811-5C2D196E0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713199634"/>
      </p:ext>
    </p:extLst>
  </p:cSld>
  <p:clrMapOvr>
    <a:masterClrMapping/>
  </p:clrMapOvr>
</p:sld>
</file>

<file path=ppt/theme/theme1.xml><?xml version="1.0" encoding="utf-8"?>
<a:theme xmlns:a="http://schemas.openxmlformats.org/drawingml/2006/main" name="Office Teması">
  <a:themeElements>
    <a:clrScheme name="Mavi Yeşi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rla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6127</TotalTime>
  <Words>1853</Words>
  <Application>Microsoft Office PowerPoint</Application>
  <PresentationFormat>Widescreen</PresentationFormat>
  <Paragraphs>156</Paragraphs>
  <Slides>23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Teması</vt:lpstr>
      <vt:lpstr>PowerPoint Presentation</vt:lpstr>
      <vt:lpstr>TABLE OF CONTENTS</vt:lpstr>
      <vt:lpstr>DESCRIPTION OF PRACTICAL TRAINING COURSE</vt:lpstr>
      <vt:lpstr>AIM OF PRACTICAL TRAINING COURSE</vt:lpstr>
      <vt:lpstr>DURATION AND TIME OF PRACTICAL TRAINING</vt:lpstr>
      <vt:lpstr>PRACTICAL TRAINING COURSE PREREQUISITES</vt:lpstr>
      <vt:lpstr>SUITABLE INSTITUTIONS FOR PRACTICAL TRAINING COURSE</vt:lpstr>
      <vt:lpstr>SUITABLE INSTITUTIONS FOR PRACTICAL TRAINING COURSE</vt:lpstr>
      <vt:lpstr>SUITABLE INSTITUTIONS FOR PRACTICAL TRAINING COURSE</vt:lpstr>
      <vt:lpstr>PRACTICAL TRAINING COURSE WORKFLOW DIAGRAM</vt:lpstr>
      <vt:lpstr>PRACTICAL TRAINING COURSE WORKFLOW DIAGRAM</vt:lpstr>
      <vt:lpstr>PRACTICAL TRAINING COURSE WORKFLOW DIAGRAM</vt:lpstr>
      <vt:lpstr>PRACTICAL TRAINING COURSE WORKFLOW DIAGRAM</vt:lpstr>
      <vt:lpstr>PRACTICAL TRAINING COURSE WORKFLOW DIAGRAM</vt:lpstr>
      <vt:lpstr>PRACTICAL TRAINING COURSE WORKFLOW DIAGRAM</vt:lpstr>
      <vt:lpstr>PRACTICAL TRAINING – GENERAL PROVISIONS</vt:lpstr>
      <vt:lpstr>STUDENT DUTIES AND RESPONSIBILITIES</vt:lpstr>
      <vt:lpstr>STUDENT DUTIES AND RESPONSIBILITIES</vt:lpstr>
      <vt:lpstr>STUDENT DUTIES AND RESPONSIBILITIES</vt:lpstr>
      <vt:lpstr>PowerPoint Presentation</vt:lpstr>
      <vt:lpstr>PowerPoint Presentation</vt:lpstr>
      <vt:lpstr>CONTACT DETAILS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DEĞİŞİM</dc:title>
  <dc:creator>Bengi Tuğcu İdemen</dc:creator>
  <cp:lastModifiedBy>Reviewer</cp:lastModifiedBy>
  <cp:revision>512</cp:revision>
  <dcterms:created xsi:type="dcterms:W3CDTF">2021-01-30T10:19:00Z</dcterms:created>
  <dcterms:modified xsi:type="dcterms:W3CDTF">2023-12-21T07:43:08Z</dcterms:modified>
</cp:coreProperties>
</file>